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heme/themeOverride1.xml" ContentType="application/vnd.openxmlformats-officedocument.themeOverride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ppt/charts/chart10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11.xml" ContentType="application/vnd.openxmlformats-officedocument.drawingml.chart+xml"/>
  <Override PartName="/ppt/drawings/drawing3.xml" ContentType="application/vnd.openxmlformats-officedocument.drawingml.chartshapes+xml"/>
  <Override PartName="/ppt/charts/chart12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3.xml" ContentType="application/vnd.openxmlformats-officedocument.drawingml.chart+xml"/>
  <Override PartName="/ppt/theme/themeOverride2.xml" ContentType="application/vnd.openxmlformats-officedocument.themeOverride+xml"/>
  <Override PartName="/ppt/notesSlides/notesSlide9.xml" ContentType="application/vnd.openxmlformats-officedocument.presentationml.notesSlide+xml"/>
  <Override PartName="/ppt/charts/chart14.xml" ContentType="application/vnd.openxmlformats-officedocument.drawingml.chart+xml"/>
  <Override PartName="/ppt/theme/themeOverride3.xml" ContentType="application/vnd.openxmlformats-officedocument.themeOverride+xml"/>
  <Override PartName="/ppt/charts/chart15.xml" ContentType="application/vnd.openxmlformats-officedocument.drawingml.chart+xml"/>
  <Override PartName="/ppt/theme/themeOverride4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notesSlides/notesSlide13.xml" ContentType="application/vnd.openxmlformats-officedocument.presentationml.notesSlide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4.xml" ContentType="application/vnd.openxmlformats-officedocument.presentationml.notesSlide+xml"/>
  <Override PartName="/ppt/charts/chart20.xml" ContentType="application/vnd.openxmlformats-officedocument.drawingml.chart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705" r:id="rId1"/>
  </p:sldMasterIdLst>
  <p:notesMasterIdLst>
    <p:notesMasterId r:id="rId33"/>
  </p:notesMasterIdLst>
  <p:handoutMasterIdLst>
    <p:handoutMasterId r:id="rId34"/>
  </p:handoutMasterIdLst>
  <p:sldIdLst>
    <p:sldId id="257" r:id="rId2"/>
    <p:sldId id="413" r:id="rId3"/>
    <p:sldId id="525" r:id="rId4"/>
    <p:sldId id="538" r:id="rId5"/>
    <p:sldId id="527" r:id="rId6"/>
    <p:sldId id="528" r:id="rId7"/>
    <p:sldId id="532" r:id="rId8"/>
    <p:sldId id="529" r:id="rId9"/>
    <p:sldId id="539" r:id="rId10"/>
    <p:sldId id="540" r:id="rId11"/>
    <p:sldId id="526" r:id="rId12"/>
    <p:sldId id="542" r:id="rId13"/>
    <p:sldId id="544" r:id="rId14"/>
    <p:sldId id="543" r:id="rId15"/>
    <p:sldId id="541" r:id="rId16"/>
    <p:sldId id="546" r:id="rId17"/>
    <p:sldId id="555" r:id="rId18"/>
    <p:sldId id="535" r:id="rId19"/>
    <p:sldId id="531" r:id="rId20"/>
    <p:sldId id="530" r:id="rId21"/>
    <p:sldId id="537" r:id="rId22"/>
    <p:sldId id="536" r:id="rId23"/>
    <p:sldId id="534" r:id="rId24"/>
    <p:sldId id="553" r:id="rId25"/>
    <p:sldId id="554" r:id="rId26"/>
    <p:sldId id="550" r:id="rId27"/>
    <p:sldId id="548" r:id="rId28"/>
    <p:sldId id="533" r:id="rId29"/>
    <p:sldId id="547" r:id="rId30"/>
    <p:sldId id="549" r:id="rId31"/>
    <p:sldId id="490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96">
          <p15:clr>
            <a:srgbClr val="A4A3A4"/>
          </p15:clr>
        </p15:guide>
        <p15:guide id="2" orient="horz" pos="480">
          <p15:clr>
            <a:srgbClr val="A4A3A4"/>
          </p15:clr>
        </p15:guide>
        <p15:guide id="3" orient="horz" pos="3984">
          <p15:clr>
            <a:srgbClr val="A4A3A4"/>
          </p15:clr>
        </p15:guide>
        <p15:guide id="4" pos="720">
          <p15:clr>
            <a:srgbClr val="A4A3A4"/>
          </p15:clr>
        </p15:guide>
        <p15:guide id="5" pos="48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00"/>
    <a:srgbClr val="394872"/>
    <a:srgbClr val="96430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7974" autoAdjust="0"/>
  </p:normalViewPr>
  <p:slideViewPr>
    <p:cSldViewPr>
      <p:cViewPr>
        <p:scale>
          <a:sx n="105" d="100"/>
          <a:sy n="105" d="100"/>
        </p:scale>
        <p:origin x="-1146" y="-66"/>
      </p:cViewPr>
      <p:guideLst>
        <p:guide orient="horz" pos="1296"/>
        <p:guide orient="horz" pos="480"/>
        <p:guide orient="horz" pos="3984"/>
        <p:guide pos="720"/>
        <p:guide pos="4896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ata\China.stats\china.asfr.tfr.xls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D:\skydrive\taiwan\pyramid.xls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D:\skydrive\taiwan\pyramid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kydrive\taiwan\references\2012&#24180;&#20154;&#21475;&#25512;&#35336;.xls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projects\nta\nsfc\joea\nta.joea.xlsx" TargetMode="External"/><Relationship Id="rId1" Type="http://schemas.openxmlformats.org/officeDocument/2006/relationships/themeOverride" Target="../theme/themeOverride2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skydrive\taiwan\nta\nta.taiwan.wide.xlsx" TargetMode="External"/><Relationship Id="rId1" Type="http://schemas.openxmlformats.org/officeDocument/2006/relationships/themeOverride" Target="../theme/themeOverride3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skydrive\taiwan\nta\nta.taiwan.wide.xlsx" TargetMode="External"/><Relationship Id="rId1" Type="http://schemas.openxmlformats.org/officeDocument/2006/relationships/themeOverride" Target="../theme/themeOverride4.xml"/></Relationships>
</file>

<file path=ppt/charts/_rels/chart16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D:\skydrive\taiwan\cai.taiwan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D:\skydrive\taiwan\cai.taiwan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D:\skydrive\taiwan\cai.taiwan.xlsx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D:\skydrive\taiwan\cai.taiwa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kydrive\taiwan\monthly.birth.xlsx" TargetMode="Externa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5.xm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D:\skydrive\taiwan\cai.taiwan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D:\skydrive\taiwan\cai.taiwan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kydrive\taiwan\references\2012&#24180;&#20154;&#21475;&#25512;&#35336;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kydrive\taiwan\references\2012&#24180;&#20154;&#21475;&#25512;&#35336;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kydrive\taiwan\references\2012&#24180;&#20154;&#21475;&#25512;&#35336;.xls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D:\skydrive\taiwan\references\2012&#24180;&#20154;&#21475;&#25512;&#35336;.xls" TargetMode="External"/><Relationship Id="rId1" Type="http://schemas.openxmlformats.org/officeDocument/2006/relationships/themeOverride" Target="../theme/themeOverride1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skydrive\taiwan\pyramid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74589031936137"/>
          <c:y val="3.1554759262980792E-2"/>
          <c:w val="0.85198009751131465"/>
          <c:h val="0.83697789363108666"/>
        </c:manualLayout>
      </c:layout>
      <c:scatterChart>
        <c:scatterStyle val="smoothMarker"/>
        <c:varyColors val="0"/>
        <c:ser>
          <c:idx val="1"/>
          <c:order val="0"/>
          <c:spPr>
            <a:ln>
              <a:solidFill>
                <a:srgbClr val="0000FF"/>
              </a:solidFill>
            </a:ln>
          </c:spPr>
          <c:marker>
            <c:symbol val="none"/>
          </c:marker>
          <c:dPt>
            <c:idx val="4"/>
            <c:marker>
              <c:symbol val="diamond"/>
              <c:size val="10"/>
            </c:marker>
            <c:bubble3D val="0"/>
          </c:dPt>
          <c:dPt>
            <c:idx val="16"/>
            <c:marker>
              <c:symbol val="diamond"/>
              <c:size val="10"/>
              <c:spPr>
                <a:solidFill>
                  <a:srgbClr val="FF0000"/>
                </a:solidFill>
              </c:spPr>
            </c:marker>
            <c:bubble3D val="0"/>
          </c:dPt>
          <c:dPt>
            <c:idx val="28"/>
            <c:marker>
              <c:symbol val="diamond"/>
              <c:size val="10"/>
              <c:spPr>
                <a:solidFill>
                  <a:srgbClr val="FF0000"/>
                </a:solidFill>
              </c:spPr>
            </c:marker>
            <c:bubble3D val="0"/>
          </c:dPt>
          <c:dPt>
            <c:idx val="40"/>
            <c:marker>
              <c:symbol val="diamond"/>
              <c:size val="10"/>
              <c:spPr>
                <a:solidFill>
                  <a:srgbClr val="FF0000"/>
                </a:solidFill>
              </c:spPr>
            </c:marker>
            <c:bubble3D val="0"/>
          </c:dPt>
          <c:dPt>
            <c:idx val="52"/>
            <c:marker>
              <c:symbol val="diamond"/>
              <c:size val="10"/>
              <c:spPr>
                <a:solidFill>
                  <a:srgbClr val="FF0000"/>
                </a:solidFill>
              </c:spPr>
            </c:marker>
            <c:bubble3D val="0"/>
          </c:dPt>
          <c:dLbls>
            <c:dLbl>
              <c:idx val="4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1964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1976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8"/>
              <c:layout>
                <c:manualLayout>
                  <c:x val="-3.1746031746031744E-2"/>
                  <c:y val="-3.3083651622375386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1988</a:t>
                    </a:r>
                  </a:p>
                </c:rich>
              </c:tx>
              <c:spPr/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0"/>
              <c:layout>
                <c:manualLayout>
                  <c:x val="-3.7698412698412696E-2"/>
                  <c:y val="-2.3158556135662769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2000</a:t>
                    </a:r>
                  </a:p>
                </c:rich>
              </c:tx>
              <c:spPr/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2"/>
              <c:layout>
                <c:manualLayout>
                  <c:x val="-4.3650793650793648E-2"/>
                  <c:y val="-2.6466921297900309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2012</a:t>
                    </a:r>
                  </a:p>
                </c:rich>
              </c:tx>
              <c:spPr/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tfr!$A$12:$A$64</c:f>
              <c:numCache>
                <c:formatCode>General</c:formatCode>
                <c:ptCount val="53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</c:numCache>
            </c:numRef>
          </c:xVal>
          <c:yVal>
            <c:numRef>
              <c:f>tfr!$C$12:$C$64</c:f>
              <c:numCache>
                <c:formatCode>0.00</c:formatCode>
                <c:ptCount val="53"/>
                <c:pt idx="0">
                  <c:v>5.75</c:v>
                </c:pt>
                <c:pt idx="1">
                  <c:v>5.585</c:v>
                </c:pt>
                <c:pt idx="2">
                  <c:v>5.4649999999999999</c:v>
                </c:pt>
                <c:pt idx="3">
                  <c:v>5.35</c:v>
                </c:pt>
                <c:pt idx="4">
                  <c:v>5.0999999999999996</c:v>
                </c:pt>
                <c:pt idx="5">
                  <c:v>4.8250000000000002</c:v>
                </c:pt>
                <c:pt idx="6">
                  <c:v>4.8150000000000004</c:v>
                </c:pt>
                <c:pt idx="7">
                  <c:v>4.22</c:v>
                </c:pt>
                <c:pt idx="8">
                  <c:v>4.3250000000000002</c:v>
                </c:pt>
                <c:pt idx="9">
                  <c:v>4.12</c:v>
                </c:pt>
                <c:pt idx="10">
                  <c:v>4</c:v>
                </c:pt>
                <c:pt idx="11">
                  <c:v>3.7050000000000001</c:v>
                </c:pt>
                <c:pt idx="12">
                  <c:v>3.3650000000000002</c:v>
                </c:pt>
                <c:pt idx="13">
                  <c:v>3.21</c:v>
                </c:pt>
                <c:pt idx="14">
                  <c:v>2.94</c:v>
                </c:pt>
                <c:pt idx="15">
                  <c:v>2.7650000000000001</c:v>
                </c:pt>
                <c:pt idx="16">
                  <c:v>3.085</c:v>
                </c:pt>
                <c:pt idx="17">
                  <c:v>2.7</c:v>
                </c:pt>
                <c:pt idx="18">
                  <c:v>2.7149999999999999</c:v>
                </c:pt>
                <c:pt idx="19">
                  <c:v>2.67</c:v>
                </c:pt>
                <c:pt idx="20">
                  <c:v>2.5150000000000001</c:v>
                </c:pt>
                <c:pt idx="21">
                  <c:v>2.4550000000000001</c:v>
                </c:pt>
                <c:pt idx="22">
                  <c:v>2.3199999999999998</c:v>
                </c:pt>
                <c:pt idx="23">
                  <c:v>2.17</c:v>
                </c:pt>
                <c:pt idx="24">
                  <c:v>2.0550000000000002</c:v>
                </c:pt>
                <c:pt idx="25">
                  <c:v>1.88</c:v>
                </c:pt>
                <c:pt idx="26">
                  <c:v>1.68</c:v>
                </c:pt>
                <c:pt idx="27">
                  <c:v>1.7</c:v>
                </c:pt>
                <c:pt idx="28">
                  <c:v>1.855</c:v>
                </c:pt>
                <c:pt idx="29">
                  <c:v>1.68</c:v>
                </c:pt>
                <c:pt idx="30">
                  <c:v>1.81</c:v>
                </c:pt>
                <c:pt idx="31">
                  <c:v>1.72</c:v>
                </c:pt>
                <c:pt idx="32">
                  <c:v>1.73</c:v>
                </c:pt>
                <c:pt idx="33">
                  <c:v>1.76</c:v>
                </c:pt>
                <c:pt idx="34">
                  <c:v>1.7549999999999999</c:v>
                </c:pt>
                <c:pt idx="35">
                  <c:v>1.7749999999999999</c:v>
                </c:pt>
                <c:pt idx="36">
                  <c:v>1.76</c:v>
                </c:pt>
                <c:pt idx="37">
                  <c:v>1.77</c:v>
                </c:pt>
                <c:pt idx="38">
                  <c:v>1.4650000000000001</c:v>
                </c:pt>
                <c:pt idx="39">
                  <c:v>1.5549999999999999</c:v>
                </c:pt>
                <c:pt idx="40">
                  <c:v>1.68</c:v>
                </c:pt>
                <c:pt idx="41">
                  <c:v>1.4</c:v>
                </c:pt>
                <c:pt idx="42">
                  <c:v>1.34</c:v>
                </c:pt>
                <c:pt idx="43">
                  <c:v>1.2350000000000001</c:v>
                </c:pt>
                <c:pt idx="44">
                  <c:v>1.18</c:v>
                </c:pt>
                <c:pt idx="45">
                  <c:v>1.115</c:v>
                </c:pt>
                <c:pt idx="46">
                  <c:v>1.115</c:v>
                </c:pt>
                <c:pt idx="47">
                  <c:v>1.1000000000000001</c:v>
                </c:pt>
                <c:pt idx="48">
                  <c:v>1.05</c:v>
                </c:pt>
                <c:pt idx="49">
                  <c:v>1.03</c:v>
                </c:pt>
                <c:pt idx="50">
                  <c:v>0.89500000000000002</c:v>
                </c:pt>
                <c:pt idx="51">
                  <c:v>1.0649999999999999</c:v>
                </c:pt>
                <c:pt idx="52">
                  <c:v>1.2649999999999999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474432"/>
        <c:axId val="51475968"/>
      </c:scatterChart>
      <c:valAx>
        <c:axId val="51474432"/>
        <c:scaling>
          <c:orientation val="minMax"/>
          <c:max val="2015"/>
          <c:min val="196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51475968"/>
        <c:crosses val="autoZero"/>
        <c:crossBetween val="midCat"/>
      </c:valAx>
      <c:valAx>
        <c:axId val="51475968"/>
        <c:scaling>
          <c:orientation val="minMax"/>
          <c:max val="6"/>
          <c:min val="0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51474432"/>
        <c:crosses val="autoZero"/>
        <c:crossBetween val="midCat"/>
        <c:majorUnit val="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3078470824949699E-2"/>
          <c:y val="2.662721893491124E-2"/>
          <c:w val="0.97384305835010065"/>
          <c:h val="0.86538461538461542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double!$H$1</c:f>
              <c:strCache>
                <c:ptCount val="1"/>
                <c:pt idx="0">
                  <c:v>2060</c:v>
                </c:pt>
              </c:strCache>
            </c:strRef>
          </c:tx>
          <c:spPr>
            <a:solidFill>
              <a:srgbClr val="FF0000"/>
            </a:solidFill>
            <a:ln w="12700">
              <a:noFill/>
              <a:prstDash val="solid"/>
            </a:ln>
          </c:spPr>
          <c:invertIfNegative val="0"/>
          <c:cat>
            <c:strRef>
              <c:f>double!$A$2:$A$102</c:f>
              <c:strCach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100+</c:v>
                </c:pt>
              </c:strCache>
            </c:strRef>
          </c:cat>
          <c:val>
            <c:numRef>
              <c:f>double!$H$2:$H$102</c:f>
              <c:numCache>
                <c:formatCode>General</c:formatCode>
                <c:ptCount val="101"/>
                <c:pt idx="0">
                  <c:v>-5732.8</c:v>
                </c:pt>
                <c:pt idx="1">
                  <c:v>-6231.2</c:v>
                </c:pt>
                <c:pt idx="2">
                  <c:v>-6314.7</c:v>
                </c:pt>
                <c:pt idx="3">
                  <c:v>-6374.3</c:v>
                </c:pt>
                <c:pt idx="4">
                  <c:v>-6435.2</c:v>
                </c:pt>
                <c:pt idx="5">
                  <c:v>-6485.5999999999995</c:v>
                </c:pt>
                <c:pt idx="6">
                  <c:v>-6522.3</c:v>
                </c:pt>
                <c:pt idx="7">
                  <c:v>-6557.0999999999995</c:v>
                </c:pt>
                <c:pt idx="8">
                  <c:v>-6617.5</c:v>
                </c:pt>
                <c:pt idx="9">
                  <c:v>-6672.4000000000005</c:v>
                </c:pt>
                <c:pt idx="10">
                  <c:v>-6685.0999999999995</c:v>
                </c:pt>
                <c:pt idx="11">
                  <c:v>-6693.7</c:v>
                </c:pt>
                <c:pt idx="12">
                  <c:v>-6723.6</c:v>
                </c:pt>
                <c:pt idx="13">
                  <c:v>-6781.9000000000005</c:v>
                </c:pt>
                <c:pt idx="14">
                  <c:v>-6841.8</c:v>
                </c:pt>
                <c:pt idx="15">
                  <c:v>-6868.4</c:v>
                </c:pt>
                <c:pt idx="16">
                  <c:v>-6900.7999999999993</c:v>
                </c:pt>
                <c:pt idx="17">
                  <c:v>-6939.9</c:v>
                </c:pt>
                <c:pt idx="18">
                  <c:v>-6985.7</c:v>
                </c:pt>
                <c:pt idx="19">
                  <c:v>-7064</c:v>
                </c:pt>
                <c:pt idx="20">
                  <c:v>-7214.6</c:v>
                </c:pt>
                <c:pt idx="21">
                  <c:v>-7403.4000000000005</c:v>
                </c:pt>
                <c:pt idx="22">
                  <c:v>-7560.9</c:v>
                </c:pt>
                <c:pt idx="23">
                  <c:v>-7739</c:v>
                </c:pt>
                <c:pt idx="24">
                  <c:v>-7965.6</c:v>
                </c:pt>
                <c:pt idx="25">
                  <c:v>-8253.4</c:v>
                </c:pt>
                <c:pt idx="26">
                  <c:v>-8542.1</c:v>
                </c:pt>
                <c:pt idx="27">
                  <c:v>-8786.1</c:v>
                </c:pt>
                <c:pt idx="28">
                  <c:v>-9004.7999999999993</c:v>
                </c:pt>
                <c:pt idx="29">
                  <c:v>-9208.2999999999993</c:v>
                </c:pt>
                <c:pt idx="30">
                  <c:v>-9373.0999999999985</c:v>
                </c:pt>
                <c:pt idx="31">
                  <c:v>-9505.2999999999993</c:v>
                </c:pt>
                <c:pt idx="32">
                  <c:v>-9660.4</c:v>
                </c:pt>
                <c:pt idx="33">
                  <c:v>-9738.4</c:v>
                </c:pt>
                <c:pt idx="34">
                  <c:v>-9739.1999999999989</c:v>
                </c:pt>
                <c:pt idx="35">
                  <c:v>-9727.9</c:v>
                </c:pt>
                <c:pt idx="36">
                  <c:v>-9717.7000000000007</c:v>
                </c:pt>
                <c:pt idx="37">
                  <c:v>-9739</c:v>
                </c:pt>
                <c:pt idx="38">
                  <c:v>-9746.2000000000007</c:v>
                </c:pt>
                <c:pt idx="39">
                  <c:v>-9722.1999999999989</c:v>
                </c:pt>
                <c:pt idx="40">
                  <c:v>-9691.2000000000007</c:v>
                </c:pt>
                <c:pt idx="41">
                  <c:v>-9686</c:v>
                </c:pt>
                <c:pt idx="42">
                  <c:v>-9694.1999999999989</c:v>
                </c:pt>
                <c:pt idx="43">
                  <c:v>-9681.2999999999993</c:v>
                </c:pt>
                <c:pt idx="44">
                  <c:v>-9693.2000000000007</c:v>
                </c:pt>
                <c:pt idx="45">
                  <c:v>-9655</c:v>
                </c:pt>
                <c:pt idx="46">
                  <c:v>-9823.5</c:v>
                </c:pt>
                <c:pt idx="47">
                  <c:v>-10218.200000000001</c:v>
                </c:pt>
                <c:pt idx="48">
                  <c:v>-11570</c:v>
                </c:pt>
                <c:pt idx="49">
                  <c:v>-9752.7000000000007</c:v>
                </c:pt>
                <c:pt idx="50">
                  <c:v>-8433.5</c:v>
                </c:pt>
                <c:pt idx="51">
                  <c:v>-9644.9</c:v>
                </c:pt>
                <c:pt idx="52">
                  <c:v>-9825.2999999999993</c:v>
                </c:pt>
                <c:pt idx="53">
                  <c:v>-10104.799999999999</c:v>
                </c:pt>
                <c:pt idx="54">
                  <c:v>-10101.9</c:v>
                </c:pt>
                <c:pt idx="55">
                  <c:v>-10093.1</c:v>
                </c:pt>
                <c:pt idx="56">
                  <c:v>-10602.2</c:v>
                </c:pt>
                <c:pt idx="57">
                  <c:v>-10960.599999999999</c:v>
                </c:pt>
                <c:pt idx="58">
                  <c:v>-11766.599999999999</c:v>
                </c:pt>
                <c:pt idx="59">
                  <c:v>-12162.6</c:v>
                </c:pt>
                <c:pt idx="60">
                  <c:v>-14431.4</c:v>
                </c:pt>
                <c:pt idx="61">
                  <c:v>-13273.500000000002</c:v>
                </c:pt>
                <c:pt idx="62">
                  <c:v>-12439.8</c:v>
                </c:pt>
                <c:pt idx="63">
                  <c:v>-14939.099999999999</c:v>
                </c:pt>
                <c:pt idx="64">
                  <c:v>-14781.6</c:v>
                </c:pt>
                <c:pt idx="65">
                  <c:v>-14694.399999999998</c:v>
                </c:pt>
                <c:pt idx="66">
                  <c:v>-14529.8</c:v>
                </c:pt>
                <c:pt idx="67">
                  <c:v>-14527.4</c:v>
                </c:pt>
                <c:pt idx="68">
                  <c:v>-14197.999999999998</c:v>
                </c:pt>
                <c:pt idx="69">
                  <c:v>-13974.3</c:v>
                </c:pt>
                <c:pt idx="70">
                  <c:v>-14467.4</c:v>
                </c:pt>
                <c:pt idx="71">
                  <c:v>-13135.1</c:v>
                </c:pt>
                <c:pt idx="72">
                  <c:v>-14146.9</c:v>
                </c:pt>
                <c:pt idx="73">
                  <c:v>-12576.699999999999</c:v>
                </c:pt>
                <c:pt idx="74">
                  <c:v>-11893.5</c:v>
                </c:pt>
                <c:pt idx="75">
                  <c:v>-12980.699999999999</c:v>
                </c:pt>
                <c:pt idx="76">
                  <c:v>-13605.6</c:v>
                </c:pt>
                <c:pt idx="77">
                  <c:v>-13532.499999999998</c:v>
                </c:pt>
                <c:pt idx="78">
                  <c:v>-13737.9</c:v>
                </c:pt>
                <c:pt idx="79">
                  <c:v>-13563.699999999999</c:v>
                </c:pt>
                <c:pt idx="80">
                  <c:v>-12769.4</c:v>
                </c:pt>
                <c:pt idx="81">
                  <c:v>-12509.5</c:v>
                </c:pt>
                <c:pt idx="82">
                  <c:v>-11552.800000000001</c:v>
                </c:pt>
                <c:pt idx="83">
                  <c:v>-10375.5</c:v>
                </c:pt>
                <c:pt idx="84">
                  <c:v>-10648</c:v>
                </c:pt>
                <c:pt idx="85">
                  <c:v>-8585</c:v>
                </c:pt>
                <c:pt idx="86">
                  <c:v>-7863.8</c:v>
                </c:pt>
                <c:pt idx="87">
                  <c:v>-7256</c:v>
                </c:pt>
                <c:pt idx="88">
                  <c:v>-6552.2999999999993</c:v>
                </c:pt>
                <c:pt idx="89">
                  <c:v>-6087.2999999999993</c:v>
                </c:pt>
                <c:pt idx="90">
                  <c:v>-5528.7</c:v>
                </c:pt>
                <c:pt idx="91">
                  <c:v>-4776.2999999999993</c:v>
                </c:pt>
                <c:pt idx="92">
                  <c:v>-4040.8999999999996</c:v>
                </c:pt>
                <c:pt idx="93">
                  <c:v>-3167.6</c:v>
                </c:pt>
                <c:pt idx="94">
                  <c:v>-2732.7999999999997</c:v>
                </c:pt>
                <c:pt idx="95">
                  <c:v>-2150.1999999999998</c:v>
                </c:pt>
                <c:pt idx="96">
                  <c:v>-1715.8999999999999</c:v>
                </c:pt>
                <c:pt idx="97">
                  <c:v>-1299.5999999999999</c:v>
                </c:pt>
                <c:pt idx="98">
                  <c:v>-934</c:v>
                </c:pt>
                <c:pt idx="99">
                  <c:v>-625.1</c:v>
                </c:pt>
                <c:pt idx="100">
                  <c:v>-1673.3</c:v>
                </c:pt>
              </c:numCache>
            </c:numRef>
          </c:val>
        </c:ser>
        <c:ser>
          <c:idx val="3"/>
          <c:order val="1"/>
          <c:tx>
            <c:strRef>
              <c:f>double!$I$1</c:f>
              <c:strCache>
                <c:ptCount val="1"/>
              </c:strCache>
            </c:strRef>
          </c:tx>
          <c:spPr>
            <a:solidFill>
              <a:srgbClr val="FF0000">
                <a:alpha val="90000"/>
              </a:srgbClr>
            </a:solidFill>
            <a:ln w="12700">
              <a:noFill/>
              <a:prstDash val="solid"/>
            </a:ln>
          </c:spPr>
          <c:invertIfNegative val="0"/>
          <c:cat>
            <c:strRef>
              <c:f>double!$A$2:$A$102</c:f>
              <c:strCach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100+</c:v>
                </c:pt>
              </c:strCache>
            </c:strRef>
          </c:cat>
          <c:val>
            <c:numRef>
              <c:f>double!$I$2:$I$102</c:f>
              <c:numCache>
                <c:formatCode>General</c:formatCode>
                <c:ptCount val="101"/>
                <c:pt idx="0">
                  <c:v>5162.4000000000005</c:v>
                </c:pt>
                <c:pt idx="1">
                  <c:v>5689.9</c:v>
                </c:pt>
                <c:pt idx="2">
                  <c:v>5749.7</c:v>
                </c:pt>
                <c:pt idx="3">
                  <c:v>5791.5</c:v>
                </c:pt>
                <c:pt idx="4">
                  <c:v>5837.2</c:v>
                </c:pt>
                <c:pt idx="5">
                  <c:v>5870.7999999999993</c:v>
                </c:pt>
                <c:pt idx="6">
                  <c:v>5894.7</c:v>
                </c:pt>
                <c:pt idx="7">
                  <c:v>5918.4</c:v>
                </c:pt>
                <c:pt idx="8">
                  <c:v>5964.5</c:v>
                </c:pt>
                <c:pt idx="9">
                  <c:v>6011</c:v>
                </c:pt>
                <c:pt idx="10">
                  <c:v>6016.2999999999993</c:v>
                </c:pt>
                <c:pt idx="11">
                  <c:v>6015.4000000000005</c:v>
                </c:pt>
                <c:pt idx="12">
                  <c:v>6037.7</c:v>
                </c:pt>
                <c:pt idx="13">
                  <c:v>6086.5999999999995</c:v>
                </c:pt>
                <c:pt idx="14">
                  <c:v>6135.6</c:v>
                </c:pt>
                <c:pt idx="15">
                  <c:v>6161.3</c:v>
                </c:pt>
                <c:pt idx="16">
                  <c:v>6189.6</c:v>
                </c:pt>
                <c:pt idx="17">
                  <c:v>6226.9</c:v>
                </c:pt>
                <c:pt idx="18">
                  <c:v>6272.5</c:v>
                </c:pt>
                <c:pt idx="19">
                  <c:v>6352.1</c:v>
                </c:pt>
                <c:pt idx="20">
                  <c:v>6509.9000000000005</c:v>
                </c:pt>
                <c:pt idx="21">
                  <c:v>6680.5999999999995</c:v>
                </c:pt>
                <c:pt idx="22">
                  <c:v>6818.4</c:v>
                </c:pt>
                <c:pt idx="23">
                  <c:v>6979.9000000000005</c:v>
                </c:pt>
                <c:pt idx="24">
                  <c:v>7192.4000000000005</c:v>
                </c:pt>
                <c:pt idx="25">
                  <c:v>7551.6</c:v>
                </c:pt>
                <c:pt idx="26">
                  <c:v>7883.1</c:v>
                </c:pt>
                <c:pt idx="27">
                  <c:v>8166.4</c:v>
                </c:pt>
                <c:pt idx="28">
                  <c:v>8422.7000000000007</c:v>
                </c:pt>
                <c:pt idx="29">
                  <c:v>8667</c:v>
                </c:pt>
                <c:pt idx="30">
                  <c:v>8880.8000000000011</c:v>
                </c:pt>
                <c:pt idx="31">
                  <c:v>9050.1</c:v>
                </c:pt>
                <c:pt idx="32">
                  <c:v>9245.5</c:v>
                </c:pt>
                <c:pt idx="33">
                  <c:v>9362.6999999999989</c:v>
                </c:pt>
                <c:pt idx="34">
                  <c:v>9395.9</c:v>
                </c:pt>
                <c:pt idx="35">
                  <c:v>9421.5</c:v>
                </c:pt>
                <c:pt idx="36">
                  <c:v>9441.8000000000011</c:v>
                </c:pt>
                <c:pt idx="37">
                  <c:v>9474.6999999999989</c:v>
                </c:pt>
                <c:pt idx="38">
                  <c:v>9505.5</c:v>
                </c:pt>
                <c:pt idx="39">
                  <c:v>9501.7999999999993</c:v>
                </c:pt>
                <c:pt idx="40">
                  <c:v>9497.7000000000007</c:v>
                </c:pt>
                <c:pt idx="41">
                  <c:v>9511.7999999999993</c:v>
                </c:pt>
                <c:pt idx="42">
                  <c:v>9538.5</c:v>
                </c:pt>
                <c:pt idx="43">
                  <c:v>9555.1</c:v>
                </c:pt>
                <c:pt idx="44">
                  <c:v>9593.1</c:v>
                </c:pt>
                <c:pt idx="45">
                  <c:v>9580.8000000000011</c:v>
                </c:pt>
                <c:pt idx="46">
                  <c:v>9764.6</c:v>
                </c:pt>
                <c:pt idx="47">
                  <c:v>10163.200000000001</c:v>
                </c:pt>
                <c:pt idx="48">
                  <c:v>11493.4</c:v>
                </c:pt>
                <c:pt idx="49">
                  <c:v>9891.9</c:v>
                </c:pt>
                <c:pt idx="50">
                  <c:v>8485</c:v>
                </c:pt>
                <c:pt idx="51">
                  <c:v>9698.1999999999989</c:v>
                </c:pt>
                <c:pt idx="52">
                  <c:v>9810.5999999999985</c:v>
                </c:pt>
                <c:pt idx="53">
                  <c:v>10101.4</c:v>
                </c:pt>
                <c:pt idx="54">
                  <c:v>10123</c:v>
                </c:pt>
                <c:pt idx="55">
                  <c:v>10201.099999999999</c:v>
                </c:pt>
                <c:pt idx="56">
                  <c:v>10581.8</c:v>
                </c:pt>
                <c:pt idx="57">
                  <c:v>10993</c:v>
                </c:pt>
                <c:pt idx="58">
                  <c:v>11861.1</c:v>
                </c:pt>
                <c:pt idx="59">
                  <c:v>12395.8</c:v>
                </c:pt>
                <c:pt idx="60">
                  <c:v>14587.5</c:v>
                </c:pt>
                <c:pt idx="61">
                  <c:v>13490.1</c:v>
                </c:pt>
                <c:pt idx="62">
                  <c:v>12816.599999999999</c:v>
                </c:pt>
                <c:pt idx="63">
                  <c:v>15323.9</c:v>
                </c:pt>
                <c:pt idx="64">
                  <c:v>15269.6</c:v>
                </c:pt>
                <c:pt idx="65">
                  <c:v>15377.199999999999</c:v>
                </c:pt>
                <c:pt idx="66">
                  <c:v>15184.800000000001</c:v>
                </c:pt>
                <c:pt idx="67">
                  <c:v>15364.199999999999</c:v>
                </c:pt>
                <c:pt idx="68">
                  <c:v>14909.5</c:v>
                </c:pt>
                <c:pt idx="69">
                  <c:v>14732.2</c:v>
                </c:pt>
                <c:pt idx="70">
                  <c:v>15373.500000000002</c:v>
                </c:pt>
                <c:pt idx="71">
                  <c:v>14324.8</c:v>
                </c:pt>
                <c:pt idx="72">
                  <c:v>15574.5</c:v>
                </c:pt>
                <c:pt idx="73">
                  <c:v>14105.3</c:v>
                </c:pt>
                <c:pt idx="74">
                  <c:v>13779.8</c:v>
                </c:pt>
                <c:pt idx="75">
                  <c:v>15347.1</c:v>
                </c:pt>
                <c:pt idx="76">
                  <c:v>16270.9</c:v>
                </c:pt>
                <c:pt idx="77">
                  <c:v>16611.899999999998</c:v>
                </c:pt>
                <c:pt idx="78">
                  <c:v>17264.2</c:v>
                </c:pt>
                <c:pt idx="79">
                  <c:v>17350.2</c:v>
                </c:pt>
                <c:pt idx="80">
                  <c:v>16841.399999999998</c:v>
                </c:pt>
                <c:pt idx="81">
                  <c:v>16673.8</c:v>
                </c:pt>
                <c:pt idx="82">
                  <c:v>15732.1</c:v>
                </c:pt>
                <c:pt idx="83">
                  <c:v>14542.8</c:v>
                </c:pt>
                <c:pt idx="84">
                  <c:v>15076.499999999998</c:v>
                </c:pt>
                <c:pt idx="85">
                  <c:v>12562.699999999999</c:v>
                </c:pt>
                <c:pt idx="86">
                  <c:v>11744</c:v>
                </c:pt>
                <c:pt idx="87">
                  <c:v>10999</c:v>
                </c:pt>
                <c:pt idx="88">
                  <c:v>10313.800000000001</c:v>
                </c:pt>
                <c:pt idx="89">
                  <c:v>9753.2999999999993</c:v>
                </c:pt>
                <c:pt idx="90">
                  <c:v>9117.1999999999989</c:v>
                </c:pt>
                <c:pt idx="91">
                  <c:v>8187</c:v>
                </c:pt>
                <c:pt idx="92">
                  <c:v>7178.4000000000005</c:v>
                </c:pt>
                <c:pt idx="93">
                  <c:v>5876.5</c:v>
                </c:pt>
                <c:pt idx="94">
                  <c:v>5295</c:v>
                </c:pt>
                <c:pt idx="95">
                  <c:v>4230.8</c:v>
                </c:pt>
                <c:pt idx="96">
                  <c:v>3386.6</c:v>
                </c:pt>
                <c:pt idx="97">
                  <c:v>2614</c:v>
                </c:pt>
                <c:pt idx="98">
                  <c:v>1869.5</c:v>
                </c:pt>
                <c:pt idx="99">
                  <c:v>1288.5999999999999</c:v>
                </c:pt>
                <c:pt idx="100">
                  <c:v>2886.7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91609344"/>
        <c:axId val="91611136"/>
      </c:barChart>
      <c:catAx>
        <c:axId val="91609344"/>
        <c:scaling>
          <c:orientation val="minMax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91611136"/>
        <c:crosses val="autoZero"/>
        <c:auto val="1"/>
        <c:lblAlgn val="ctr"/>
        <c:lblOffset val="0"/>
        <c:tickLblSkip val="10"/>
        <c:tickMarkSkip val="10"/>
        <c:noMultiLvlLbl val="0"/>
      </c:catAx>
      <c:valAx>
        <c:axId val="91611136"/>
        <c:scaling>
          <c:orientation val="minMax"/>
        </c:scaling>
        <c:delete val="0"/>
        <c:axPos val="b"/>
        <c:majorGridlines>
          <c:spPr>
            <a:ln w="3175">
              <a:solidFill>
                <a:srgbClr val="C0C0C0"/>
              </a:solidFill>
              <a:prstDash val="sysDash"/>
            </a:ln>
          </c:spPr>
        </c:majorGridlines>
        <c:numFmt formatCode="0.0;[Red]0.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91609344"/>
        <c:crosses val="autoZero"/>
        <c:crossBetween val="between"/>
        <c:dispUnits>
          <c:builtInUnit val="hundreds"/>
        </c:dispUnits>
      </c:valAx>
      <c:spPr>
        <a:solidFill>
          <a:schemeClr val="bg1"/>
        </a:solidFill>
        <a:ln w="3175">
          <a:noFill/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"/>
          <c:y val="8.875757275341874E-3"/>
          <c:w val="1"/>
          <c:h val="0.16863938823149563"/>
        </c:manualLayout>
      </c:layout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solidFill>
      <a:schemeClr val="bg1"/>
    </a:solidFill>
    <a:ln w="9525">
      <a:noFill/>
    </a:ln>
  </c:spPr>
  <c:txPr>
    <a:bodyPr/>
    <a:lstStyle/>
    <a:p>
      <a:pPr>
        <a:defRPr sz="1400" b="1" i="0" u="none" strike="noStrike" baseline="0">
          <a:solidFill>
            <a:srgbClr val="000000"/>
          </a:solidFill>
          <a:latin typeface="Cambria"/>
          <a:ea typeface="Cambria"/>
          <a:cs typeface="Cambria"/>
        </a:defRPr>
      </a:pPr>
      <a:endParaRPr lang="en-US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3078470824949699E-2"/>
          <c:y val="2.662721893491124E-2"/>
          <c:w val="0.97384305835010065"/>
          <c:h val="0.86538461538461542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double!$H$1</c:f>
              <c:strCache>
                <c:ptCount val="1"/>
                <c:pt idx="0">
                  <c:v>2060</c:v>
                </c:pt>
              </c:strCache>
            </c:strRef>
          </c:tx>
          <c:spPr>
            <a:solidFill>
              <a:srgbClr val="FF0000"/>
            </a:solidFill>
            <a:ln w="12700">
              <a:noFill/>
              <a:prstDash val="solid"/>
            </a:ln>
          </c:spPr>
          <c:invertIfNegative val="0"/>
          <c:cat>
            <c:strRef>
              <c:f>double!$A$2:$A$102</c:f>
              <c:strCach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100+</c:v>
                </c:pt>
              </c:strCache>
            </c:strRef>
          </c:cat>
          <c:val>
            <c:numRef>
              <c:f>double!$H$2:$H$102</c:f>
              <c:numCache>
                <c:formatCode>General</c:formatCode>
                <c:ptCount val="101"/>
                <c:pt idx="0">
                  <c:v>-5732.8</c:v>
                </c:pt>
                <c:pt idx="1">
                  <c:v>-6231.2</c:v>
                </c:pt>
                <c:pt idx="2">
                  <c:v>-6314.7</c:v>
                </c:pt>
                <c:pt idx="3">
                  <c:v>-6374.3</c:v>
                </c:pt>
                <c:pt idx="4">
                  <c:v>-6435.2</c:v>
                </c:pt>
                <c:pt idx="5">
                  <c:v>-6485.5999999999995</c:v>
                </c:pt>
                <c:pt idx="6">
                  <c:v>-6522.3</c:v>
                </c:pt>
                <c:pt idx="7">
                  <c:v>-6557.0999999999995</c:v>
                </c:pt>
                <c:pt idx="8">
                  <c:v>-6617.5</c:v>
                </c:pt>
                <c:pt idx="9">
                  <c:v>-6672.4000000000005</c:v>
                </c:pt>
                <c:pt idx="10">
                  <c:v>-6685.0999999999995</c:v>
                </c:pt>
                <c:pt idx="11">
                  <c:v>-6693.7</c:v>
                </c:pt>
                <c:pt idx="12">
                  <c:v>-6723.6</c:v>
                </c:pt>
                <c:pt idx="13">
                  <c:v>-6781.9000000000005</c:v>
                </c:pt>
                <c:pt idx="14">
                  <c:v>-6841.8</c:v>
                </c:pt>
                <c:pt idx="15">
                  <c:v>-6868.4</c:v>
                </c:pt>
                <c:pt idx="16">
                  <c:v>-6900.7999999999993</c:v>
                </c:pt>
                <c:pt idx="17">
                  <c:v>-6939.9</c:v>
                </c:pt>
                <c:pt idx="18">
                  <c:v>-6985.7</c:v>
                </c:pt>
                <c:pt idx="19">
                  <c:v>-7064</c:v>
                </c:pt>
                <c:pt idx="20">
                  <c:v>-7214.6</c:v>
                </c:pt>
                <c:pt idx="21">
                  <c:v>-7403.4000000000005</c:v>
                </c:pt>
                <c:pt idx="22">
                  <c:v>-7560.9</c:v>
                </c:pt>
                <c:pt idx="23">
                  <c:v>-7739</c:v>
                </c:pt>
                <c:pt idx="24">
                  <c:v>-7965.6</c:v>
                </c:pt>
                <c:pt idx="25">
                  <c:v>-8253.4</c:v>
                </c:pt>
                <c:pt idx="26">
                  <c:v>-8542.1</c:v>
                </c:pt>
                <c:pt idx="27">
                  <c:v>-8786.1</c:v>
                </c:pt>
                <c:pt idx="28">
                  <c:v>-9004.7999999999993</c:v>
                </c:pt>
                <c:pt idx="29">
                  <c:v>-9208.2999999999993</c:v>
                </c:pt>
                <c:pt idx="30">
                  <c:v>-9373.0999999999985</c:v>
                </c:pt>
                <c:pt idx="31">
                  <c:v>-9505.2999999999993</c:v>
                </c:pt>
                <c:pt idx="32">
                  <c:v>-9660.4</c:v>
                </c:pt>
                <c:pt idx="33">
                  <c:v>-9738.4</c:v>
                </c:pt>
                <c:pt idx="34">
                  <c:v>-9739.1999999999989</c:v>
                </c:pt>
                <c:pt idx="35">
                  <c:v>-9727.9</c:v>
                </c:pt>
                <c:pt idx="36">
                  <c:v>-9717.7000000000007</c:v>
                </c:pt>
                <c:pt idx="37">
                  <c:v>-9739</c:v>
                </c:pt>
                <c:pt idx="38">
                  <c:v>-9746.2000000000007</c:v>
                </c:pt>
                <c:pt idx="39">
                  <c:v>-9722.1999999999989</c:v>
                </c:pt>
                <c:pt idx="40">
                  <c:v>-9691.2000000000007</c:v>
                </c:pt>
                <c:pt idx="41">
                  <c:v>-9686</c:v>
                </c:pt>
                <c:pt idx="42">
                  <c:v>-9694.1999999999989</c:v>
                </c:pt>
                <c:pt idx="43">
                  <c:v>-9681.2999999999993</c:v>
                </c:pt>
                <c:pt idx="44">
                  <c:v>-9693.2000000000007</c:v>
                </c:pt>
                <c:pt idx="45">
                  <c:v>-9655</c:v>
                </c:pt>
                <c:pt idx="46">
                  <c:v>-9823.5</c:v>
                </c:pt>
                <c:pt idx="47">
                  <c:v>-10218.200000000001</c:v>
                </c:pt>
                <c:pt idx="48">
                  <c:v>-11570</c:v>
                </c:pt>
                <c:pt idx="49">
                  <c:v>-9752.7000000000007</c:v>
                </c:pt>
                <c:pt idx="50">
                  <c:v>-8433.5</c:v>
                </c:pt>
                <c:pt idx="51">
                  <c:v>-9644.9</c:v>
                </c:pt>
                <c:pt idx="52">
                  <c:v>-9825.2999999999993</c:v>
                </c:pt>
                <c:pt idx="53">
                  <c:v>-10104.799999999999</c:v>
                </c:pt>
                <c:pt idx="54">
                  <c:v>-10101.9</c:v>
                </c:pt>
                <c:pt idx="55">
                  <c:v>-10093.1</c:v>
                </c:pt>
                <c:pt idx="56">
                  <c:v>-10602.2</c:v>
                </c:pt>
                <c:pt idx="57">
                  <c:v>-10960.599999999999</c:v>
                </c:pt>
                <c:pt idx="58">
                  <c:v>-11766.599999999999</c:v>
                </c:pt>
                <c:pt idx="59">
                  <c:v>-12162.6</c:v>
                </c:pt>
                <c:pt idx="60">
                  <c:v>-14431.4</c:v>
                </c:pt>
                <c:pt idx="61">
                  <c:v>-13273.500000000002</c:v>
                </c:pt>
                <c:pt idx="62">
                  <c:v>-12439.8</c:v>
                </c:pt>
                <c:pt idx="63">
                  <c:v>-14939.099999999999</c:v>
                </c:pt>
                <c:pt idx="64">
                  <c:v>-14781.6</c:v>
                </c:pt>
                <c:pt idx="65">
                  <c:v>-14694.399999999998</c:v>
                </c:pt>
                <c:pt idx="66">
                  <c:v>-14529.8</c:v>
                </c:pt>
                <c:pt idx="67">
                  <c:v>-14527.4</c:v>
                </c:pt>
                <c:pt idx="68">
                  <c:v>-14197.999999999998</c:v>
                </c:pt>
                <c:pt idx="69">
                  <c:v>-13974.3</c:v>
                </c:pt>
                <c:pt idx="70">
                  <c:v>-14467.4</c:v>
                </c:pt>
                <c:pt idx="71">
                  <c:v>-13135.1</c:v>
                </c:pt>
                <c:pt idx="72">
                  <c:v>-14146.9</c:v>
                </c:pt>
                <c:pt idx="73">
                  <c:v>-12576.699999999999</c:v>
                </c:pt>
                <c:pt idx="74">
                  <c:v>-11893.5</c:v>
                </c:pt>
                <c:pt idx="75">
                  <c:v>-12980.699999999999</c:v>
                </c:pt>
                <c:pt idx="76">
                  <c:v>-13605.6</c:v>
                </c:pt>
                <c:pt idx="77">
                  <c:v>-13532.499999999998</c:v>
                </c:pt>
                <c:pt idx="78">
                  <c:v>-13737.9</c:v>
                </c:pt>
                <c:pt idx="79">
                  <c:v>-13563.699999999999</c:v>
                </c:pt>
                <c:pt idx="80">
                  <c:v>-12769.4</c:v>
                </c:pt>
                <c:pt idx="81">
                  <c:v>-12509.5</c:v>
                </c:pt>
                <c:pt idx="82">
                  <c:v>-11552.800000000001</c:v>
                </c:pt>
                <c:pt idx="83">
                  <c:v>-10375.5</c:v>
                </c:pt>
                <c:pt idx="84">
                  <c:v>-10648</c:v>
                </c:pt>
                <c:pt idx="85">
                  <c:v>-8585</c:v>
                </c:pt>
                <c:pt idx="86">
                  <c:v>-7863.8</c:v>
                </c:pt>
                <c:pt idx="87">
                  <c:v>-7256</c:v>
                </c:pt>
                <c:pt idx="88">
                  <c:v>-6552.2999999999993</c:v>
                </c:pt>
                <c:pt idx="89">
                  <c:v>-6087.2999999999993</c:v>
                </c:pt>
                <c:pt idx="90">
                  <c:v>-5528.7</c:v>
                </c:pt>
                <c:pt idx="91">
                  <c:v>-4776.2999999999993</c:v>
                </c:pt>
                <c:pt idx="92">
                  <c:v>-4040.8999999999996</c:v>
                </c:pt>
                <c:pt idx="93">
                  <c:v>-3167.6</c:v>
                </c:pt>
                <c:pt idx="94">
                  <c:v>-2732.7999999999997</c:v>
                </c:pt>
                <c:pt idx="95">
                  <c:v>-2150.1999999999998</c:v>
                </c:pt>
                <c:pt idx="96">
                  <c:v>-1715.8999999999999</c:v>
                </c:pt>
                <c:pt idx="97">
                  <c:v>-1299.5999999999999</c:v>
                </c:pt>
                <c:pt idx="98">
                  <c:v>-934</c:v>
                </c:pt>
                <c:pt idx="99">
                  <c:v>-625.1</c:v>
                </c:pt>
                <c:pt idx="100">
                  <c:v>-1673.3</c:v>
                </c:pt>
              </c:numCache>
            </c:numRef>
          </c:val>
        </c:ser>
        <c:ser>
          <c:idx val="3"/>
          <c:order val="1"/>
          <c:tx>
            <c:strRef>
              <c:f>double!$I$1</c:f>
              <c:strCache>
                <c:ptCount val="1"/>
              </c:strCache>
            </c:strRef>
          </c:tx>
          <c:spPr>
            <a:solidFill>
              <a:srgbClr val="FF0000">
                <a:alpha val="90000"/>
              </a:srgbClr>
            </a:solidFill>
            <a:ln w="12700">
              <a:noFill/>
              <a:prstDash val="solid"/>
            </a:ln>
          </c:spPr>
          <c:invertIfNegative val="0"/>
          <c:cat>
            <c:strRef>
              <c:f>double!$A$2:$A$102</c:f>
              <c:strCach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100+</c:v>
                </c:pt>
              </c:strCache>
            </c:strRef>
          </c:cat>
          <c:val>
            <c:numRef>
              <c:f>double!$I$2:$I$102</c:f>
              <c:numCache>
                <c:formatCode>General</c:formatCode>
                <c:ptCount val="101"/>
                <c:pt idx="0">
                  <c:v>5162.4000000000005</c:v>
                </c:pt>
                <c:pt idx="1">
                  <c:v>5689.9</c:v>
                </c:pt>
                <c:pt idx="2">
                  <c:v>5749.7</c:v>
                </c:pt>
                <c:pt idx="3">
                  <c:v>5791.5</c:v>
                </c:pt>
                <c:pt idx="4">
                  <c:v>5837.2</c:v>
                </c:pt>
                <c:pt idx="5">
                  <c:v>5870.7999999999993</c:v>
                </c:pt>
                <c:pt idx="6">
                  <c:v>5894.7</c:v>
                </c:pt>
                <c:pt idx="7">
                  <c:v>5918.4</c:v>
                </c:pt>
                <c:pt idx="8">
                  <c:v>5964.5</c:v>
                </c:pt>
                <c:pt idx="9">
                  <c:v>6011</c:v>
                </c:pt>
                <c:pt idx="10">
                  <c:v>6016.2999999999993</c:v>
                </c:pt>
                <c:pt idx="11">
                  <c:v>6015.4000000000005</c:v>
                </c:pt>
                <c:pt idx="12">
                  <c:v>6037.7</c:v>
                </c:pt>
                <c:pt idx="13">
                  <c:v>6086.5999999999995</c:v>
                </c:pt>
                <c:pt idx="14">
                  <c:v>6135.6</c:v>
                </c:pt>
                <c:pt idx="15">
                  <c:v>6161.3</c:v>
                </c:pt>
                <c:pt idx="16">
                  <c:v>6189.6</c:v>
                </c:pt>
                <c:pt idx="17">
                  <c:v>6226.9</c:v>
                </c:pt>
                <c:pt idx="18">
                  <c:v>6272.5</c:v>
                </c:pt>
                <c:pt idx="19">
                  <c:v>6352.1</c:v>
                </c:pt>
                <c:pt idx="20">
                  <c:v>6509.9000000000005</c:v>
                </c:pt>
                <c:pt idx="21">
                  <c:v>6680.5999999999995</c:v>
                </c:pt>
                <c:pt idx="22">
                  <c:v>6818.4</c:v>
                </c:pt>
                <c:pt idx="23">
                  <c:v>6979.9000000000005</c:v>
                </c:pt>
                <c:pt idx="24">
                  <c:v>7192.4000000000005</c:v>
                </c:pt>
                <c:pt idx="25">
                  <c:v>7551.6</c:v>
                </c:pt>
                <c:pt idx="26">
                  <c:v>7883.1</c:v>
                </c:pt>
                <c:pt idx="27">
                  <c:v>8166.4</c:v>
                </c:pt>
                <c:pt idx="28">
                  <c:v>8422.7000000000007</c:v>
                </c:pt>
                <c:pt idx="29">
                  <c:v>8667</c:v>
                </c:pt>
                <c:pt idx="30">
                  <c:v>8880.8000000000011</c:v>
                </c:pt>
                <c:pt idx="31">
                  <c:v>9050.1</c:v>
                </c:pt>
                <c:pt idx="32">
                  <c:v>9245.5</c:v>
                </c:pt>
                <c:pt idx="33">
                  <c:v>9362.6999999999989</c:v>
                </c:pt>
                <c:pt idx="34">
                  <c:v>9395.9</c:v>
                </c:pt>
                <c:pt idx="35">
                  <c:v>9421.5</c:v>
                </c:pt>
                <c:pt idx="36">
                  <c:v>9441.8000000000011</c:v>
                </c:pt>
                <c:pt idx="37">
                  <c:v>9474.6999999999989</c:v>
                </c:pt>
                <c:pt idx="38">
                  <c:v>9505.5</c:v>
                </c:pt>
                <c:pt idx="39">
                  <c:v>9501.7999999999993</c:v>
                </c:pt>
                <c:pt idx="40">
                  <c:v>9497.7000000000007</c:v>
                </c:pt>
                <c:pt idx="41">
                  <c:v>9511.7999999999993</c:v>
                </c:pt>
                <c:pt idx="42">
                  <c:v>9538.5</c:v>
                </c:pt>
                <c:pt idx="43">
                  <c:v>9555.1</c:v>
                </c:pt>
                <c:pt idx="44">
                  <c:v>9593.1</c:v>
                </c:pt>
                <c:pt idx="45">
                  <c:v>9580.8000000000011</c:v>
                </c:pt>
                <c:pt idx="46">
                  <c:v>9764.6</c:v>
                </c:pt>
                <c:pt idx="47">
                  <c:v>10163.200000000001</c:v>
                </c:pt>
                <c:pt idx="48">
                  <c:v>11493.4</c:v>
                </c:pt>
                <c:pt idx="49">
                  <c:v>9891.9</c:v>
                </c:pt>
                <c:pt idx="50">
                  <c:v>8485</c:v>
                </c:pt>
                <c:pt idx="51">
                  <c:v>9698.1999999999989</c:v>
                </c:pt>
                <c:pt idx="52">
                  <c:v>9810.5999999999985</c:v>
                </c:pt>
                <c:pt idx="53">
                  <c:v>10101.4</c:v>
                </c:pt>
                <c:pt idx="54">
                  <c:v>10123</c:v>
                </c:pt>
                <c:pt idx="55">
                  <c:v>10201.099999999999</c:v>
                </c:pt>
                <c:pt idx="56">
                  <c:v>10581.8</c:v>
                </c:pt>
                <c:pt idx="57">
                  <c:v>10993</c:v>
                </c:pt>
                <c:pt idx="58">
                  <c:v>11861.1</c:v>
                </c:pt>
                <c:pt idx="59">
                  <c:v>12395.8</c:v>
                </c:pt>
                <c:pt idx="60">
                  <c:v>14587.5</c:v>
                </c:pt>
                <c:pt idx="61">
                  <c:v>13490.1</c:v>
                </c:pt>
                <c:pt idx="62">
                  <c:v>12816.599999999999</c:v>
                </c:pt>
                <c:pt idx="63">
                  <c:v>15323.9</c:v>
                </c:pt>
                <c:pt idx="64">
                  <c:v>15269.6</c:v>
                </c:pt>
                <c:pt idx="65">
                  <c:v>15377.199999999999</c:v>
                </c:pt>
                <c:pt idx="66">
                  <c:v>15184.800000000001</c:v>
                </c:pt>
                <c:pt idx="67">
                  <c:v>15364.199999999999</c:v>
                </c:pt>
                <c:pt idx="68">
                  <c:v>14909.5</c:v>
                </c:pt>
                <c:pt idx="69">
                  <c:v>14732.2</c:v>
                </c:pt>
                <c:pt idx="70">
                  <c:v>15373.500000000002</c:v>
                </c:pt>
                <c:pt idx="71">
                  <c:v>14324.8</c:v>
                </c:pt>
                <c:pt idx="72">
                  <c:v>15574.5</c:v>
                </c:pt>
                <c:pt idx="73">
                  <c:v>14105.3</c:v>
                </c:pt>
                <c:pt idx="74">
                  <c:v>13779.8</c:v>
                </c:pt>
                <c:pt idx="75">
                  <c:v>15347.1</c:v>
                </c:pt>
                <c:pt idx="76">
                  <c:v>16270.9</c:v>
                </c:pt>
                <c:pt idx="77">
                  <c:v>16611.899999999998</c:v>
                </c:pt>
                <c:pt idx="78">
                  <c:v>17264.2</c:v>
                </c:pt>
                <c:pt idx="79">
                  <c:v>17350.2</c:v>
                </c:pt>
                <c:pt idx="80">
                  <c:v>16841.399999999998</c:v>
                </c:pt>
                <c:pt idx="81">
                  <c:v>16673.8</c:v>
                </c:pt>
                <c:pt idx="82">
                  <c:v>15732.1</c:v>
                </c:pt>
                <c:pt idx="83">
                  <c:v>14542.8</c:v>
                </c:pt>
                <c:pt idx="84">
                  <c:v>15076.499999999998</c:v>
                </c:pt>
                <c:pt idx="85">
                  <c:v>12562.699999999999</c:v>
                </c:pt>
                <c:pt idx="86">
                  <c:v>11744</c:v>
                </c:pt>
                <c:pt idx="87">
                  <c:v>10999</c:v>
                </c:pt>
                <c:pt idx="88">
                  <c:v>10313.800000000001</c:v>
                </c:pt>
                <c:pt idx="89">
                  <c:v>9753.2999999999993</c:v>
                </c:pt>
                <c:pt idx="90">
                  <c:v>9117.1999999999989</c:v>
                </c:pt>
                <c:pt idx="91">
                  <c:v>8187</c:v>
                </c:pt>
                <c:pt idx="92">
                  <c:v>7178.4000000000005</c:v>
                </c:pt>
                <c:pt idx="93">
                  <c:v>5876.5</c:v>
                </c:pt>
                <c:pt idx="94">
                  <c:v>5295</c:v>
                </c:pt>
                <c:pt idx="95">
                  <c:v>4230.8</c:v>
                </c:pt>
                <c:pt idx="96">
                  <c:v>3386.6</c:v>
                </c:pt>
                <c:pt idx="97">
                  <c:v>2614</c:v>
                </c:pt>
                <c:pt idx="98">
                  <c:v>1869.5</c:v>
                </c:pt>
                <c:pt idx="99">
                  <c:v>1288.5999999999999</c:v>
                </c:pt>
                <c:pt idx="100">
                  <c:v>2886.7</c:v>
                </c:pt>
              </c:numCache>
            </c:numRef>
          </c:val>
        </c:ser>
        <c:ser>
          <c:idx val="1"/>
          <c:order val="2"/>
          <c:tx>
            <c:strRef>
              <c:f>double!$F$1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00B0F0">
                <a:alpha val="70000"/>
              </a:srgbClr>
            </a:solidFill>
            <a:ln w="9525">
              <a:noFill/>
              <a:prstDash val="solid"/>
            </a:ln>
          </c:spPr>
          <c:invertIfNegative val="0"/>
          <c:cat>
            <c:strRef>
              <c:f>double!$A$2:$A$102</c:f>
              <c:strCach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100+</c:v>
                </c:pt>
              </c:strCache>
            </c:strRef>
          </c:cat>
          <c:val>
            <c:numRef>
              <c:f>double!$F$2:$F$102</c:f>
              <c:numCache>
                <c:formatCode>General</c:formatCode>
                <c:ptCount val="101"/>
                <c:pt idx="0">
                  <c:v>-11596.4</c:v>
                </c:pt>
                <c:pt idx="1">
                  <c:v>-10160.200000000001</c:v>
                </c:pt>
                <c:pt idx="2">
                  <c:v>-8833.1</c:v>
                </c:pt>
                <c:pt idx="3">
                  <c:v>-10171.5</c:v>
                </c:pt>
                <c:pt idx="4">
                  <c:v>-10422.6</c:v>
                </c:pt>
                <c:pt idx="5">
                  <c:v>-10788.599999999999</c:v>
                </c:pt>
                <c:pt idx="6">
                  <c:v>-10836.3</c:v>
                </c:pt>
                <c:pt idx="7">
                  <c:v>-10870.8</c:v>
                </c:pt>
                <c:pt idx="8">
                  <c:v>-11479</c:v>
                </c:pt>
                <c:pt idx="9">
                  <c:v>-11928.3</c:v>
                </c:pt>
                <c:pt idx="10">
                  <c:v>-12883.000000000002</c:v>
                </c:pt>
                <c:pt idx="11">
                  <c:v>-13381.899999999998</c:v>
                </c:pt>
                <c:pt idx="12">
                  <c:v>-15975.6</c:v>
                </c:pt>
                <c:pt idx="13">
                  <c:v>-14766.900000000001</c:v>
                </c:pt>
                <c:pt idx="14">
                  <c:v>-13907.300000000001</c:v>
                </c:pt>
                <c:pt idx="15">
                  <c:v>-16818.8</c:v>
                </c:pt>
                <c:pt idx="16">
                  <c:v>-16751.2</c:v>
                </c:pt>
                <c:pt idx="17">
                  <c:v>-16772.8</c:v>
                </c:pt>
                <c:pt idx="18">
                  <c:v>-16711.5</c:v>
                </c:pt>
                <c:pt idx="19">
                  <c:v>-16855.8</c:v>
                </c:pt>
                <c:pt idx="20">
                  <c:v>-16623.599999999999</c:v>
                </c:pt>
                <c:pt idx="21">
                  <c:v>-16542.400000000001</c:v>
                </c:pt>
                <c:pt idx="22">
                  <c:v>-17366.3</c:v>
                </c:pt>
                <c:pt idx="23">
                  <c:v>-15979.300000000001</c:v>
                </c:pt>
                <c:pt idx="24">
                  <c:v>-17517.099999999999</c:v>
                </c:pt>
                <c:pt idx="25">
                  <c:v>-15839.699999999999</c:v>
                </c:pt>
                <c:pt idx="26">
                  <c:v>-15303</c:v>
                </c:pt>
                <c:pt idx="27">
                  <c:v>-17135.5</c:v>
                </c:pt>
                <c:pt idx="28">
                  <c:v>-18487.100000000002</c:v>
                </c:pt>
                <c:pt idx="29">
                  <c:v>-18994.7</c:v>
                </c:pt>
                <c:pt idx="30">
                  <c:v>-19999.100000000002</c:v>
                </c:pt>
                <c:pt idx="31">
                  <c:v>-20537.599999999999</c:v>
                </c:pt>
                <c:pt idx="32">
                  <c:v>-20190.199999999997</c:v>
                </c:pt>
                <c:pt idx="33">
                  <c:v>-20715.100000000002</c:v>
                </c:pt>
                <c:pt idx="34">
                  <c:v>-20123.400000000001</c:v>
                </c:pt>
                <c:pt idx="35">
                  <c:v>-19065.5</c:v>
                </c:pt>
                <c:pt idx="36">
                  <c:v>-20774.199999999997</c:v>
                </c:pt>
                <c:pt idx="37">
                  <c:v>-17852.099999999999</c:v>
                </c:pt>
                <c:pt idx="38">
                  <c:v>-17578.3</c:v>
                </c:pt>
                <c:pt idx="39">
                  <c:v>-17588.399999999998</c:v>
                </c:pt>
                <c:pt idx="40">
                  <c:v>-17453.2</c:v>
                </c:pt>
                <c:pt idx="41">
                  <c:v>-18050.8</c:v>
                </c:pt>
                <c:pt idx="42">
                  <c:v>-18563.3</c:v>
                </c:pt>
                <c:pt idx="43">
                  <c:v>-18615.8</c:v>
                </c:pt>
                <c:pt idx="44">
                  <c:v>-18612</c:v>
                </c:pt>
                <c:pt idx="45">
                  <c:v>-17760.599999999999</c:v>
                </c:pt>
                <c:pt idx="46">
                  <c:v>-18938.399999999998</c:v>
                </c:pt>
                <c:pt idx="47">
                  <c:v>-18675.899999999998</c:v>
                </c:pt>
                <c:pt idx="48">
                  <c:v>-18994.2</c:v>
                </c:pt>
                <c:pt idx="49">
                  <c:v>-19167.2</c:v>
                </c:pt>
                <c:pt idx="50">
                  <c:v>-18869.900000000001</c:v>
                </c:pt>
                <c:pt idx="51">
                  <c:v>-18548.599999999999</c:v>
                </c:pt>
                <c:pt idx="52">
                  <c:v>-18336.099999999999</c:v>
                </c:pt>
                <c:pt idx="53">
                  <c:v>-18041</c:v>
                </c:pt>
                <c:pt idx="54">
                  <c:v>-17408.2</c:v>
                </c:pt>
                <c:pt idx="55">
                  <c:v>-16452.400000000001</c:v>
                </c:pt>
                <c:pt idx="56">
                  <c:v>-16964.8</c:v>
                </c:pt>
                <c:pt idx="57">
                  <c:v>-16541.5</c:v>
                </c:pt>
                <c:pt idx="58">
                  <c:v>-15510.900000000001</c:v>
                </c:pt>
                <c:pt idx="59">
                  <c:v>-14868.9</c:v>
                </c:pt>
                <c:pt idx="60">
                  <c:v>-14498.8</c:v>
                </c:pt>
                <c:pt idx="61">
                  <c:v>-14556.4</c:v>
                </c:pt>
                <c:pt idx="62">
                  <c:v>-12244.4</c:v>
                </c:pt>
                <c:pt idx="63">
                  <c:v>-11265.300000000001</c:v>
                </c:pt>
                <c:pt idx="64">
                  <c:v>-9864.7000000000007</c:v>
                </c:pt>
                <c:pt idx="65">
                  <c:v>-8572.2999999999993</c:v>
                </c:pt>
                <c:pt idx="66">
                  <c:v>-6885.2</c:v>
                </c:pt>
                <c:pt idx="67">
                  <c:v>-6086.0999999999995</c:v>
                </c:pt>
                <c:pt idx="68">
                  <c:v>-7052.1</c:v>
                </c:pt>
                <c:pt idx="69">
                  <c:v>-7076.2</c:v>
                </c:pt>
                <c:pt idx="70">
                  <c:v>-6790.0999999999995</c:v>
                </c:pt>
                <c:pt idx="71">
                  <c:v>-6728.1</c:v>
                </c:pt>
                <c:pt idx="72">
                  <c:v>-6504.3</c:v>
                </c:pt>
                <c:pt idx="73">
                  <c:v>-6008</c:v>
                </c:pt>
                <c:pt idx="74">
                  <c:v>-5458.2</c:v>
                </c:pt>
                <c:pt idx="75">
                  <c:v>-5205.8999999999996</c:v>
                </c:pt>
                <c:pt idx="76">
                  <c:v>-4781</c:v>
                </c:pt>
                <c:pt idx="77">
                  <c:v>-4577.5</c:v>
                </c:pt>
                <c:pt idx="78">
                  <c:v>-4304.0999999999995</c:v>
                </c:pt>
                <c:pt idx="79">
                  <c:v>-4084.3</c:v>
                </c:pt>
                <c:pt idx="80">
                  <c:v>-4040</c:v>
                </c:pt>
                <c:pt idx="81">
                  <c:v>-4040.8</c:v>
                </c:pt>
                <c:pt idx="82">
                  <c:v>-3954.7</c:v>
                </c:pt>
                <c:pt idx="83">
                  <c:v>-3547.7</c:v>
                </c:pt>
                <c:pt idx="84">
                  <c:v>-3200.2000000000003</c:v>
                </c:pt>
                <c:pt idx="85">
                  <c:v>-2779.6</c:v>
                </c:pt>
                <c:pt idx="86">
                  <c:v>-2412.1999999999998</c:v>
                </c:pt>
                <c:pt idx="87">
                  <c:v>-2030.6999999999998</c:v>
                </c:pt>
                <c:pt idx="88">
                  <c:v>-1517.8</c:v>
                </c:pt>
                <c:pt idx="89">
                  <c:v>-1188</c:v>
                </c:pt>
                <c:pt idx="90">
                  <c:v>-998.7</c:v>
                </c:pt>
                <c:pt idx="91">
                  <c:v>-801.2</c:v>
                </c:pt>
                <c:pt idx="92">
                  <c:v>-552.29999999999995</c:v>
                </c:pt>
                <c:pt idx="93">
                  <c:v>-394</c:v>
                </c:pt>
                <c:pt idx="94">
                  <c:v>-281.09999999999997</c:v>
                </c:pt>
                <c:pt idx="95">
                  <c:v>-210.4</c:v>
                </c:pt>
                <c:pt idx="96">
                  <c:v>-147.5</c:v>
                </c:pt>
                <c:pt idx="97">
                  <c:v>-100.89999999999999</c:v>
                </c:pt>
                <c:pt idx="98">
                  <c:v>-82.199999999999989</c:v>
                </c:pt>
                <c:pt idx="99">
                  <c:v>-53.2</c:v>
                </c:pt>
                <c:pt idx="100">
                  <c:v>-139.9</c:v>
                </c:pt>
              </c:numCache>
            </c:numRef>
          </c:val>
        </c:ser>
        <c:ser>
          <c:idx val="0"/>
          <c:order val="3"/>
          <c:tx>
            <c:strRef>
              <c:f>double!$G$1</c:f>
              <c:strCache>
                <c:ptCount val="1"/>
              </c:strCache>
            </c:strRef>
          </c:tx>
          <c:spPr>
            <a:solidFill>
              <a:srgbClr val="00B0F0">
                <a:alpha val="70000"/>
              </a:srgbClr>
            </a:solidFill>
            <a:ln w="9525">
              <a:noFill/>
              <a:prstDash val="sysDash"/>
            </a:ln>
          </c:spPr>
          <c:invertIfNegative val="0"/>
          <c:cat>
            <c:strRef>
              <c:f>double!$A$2:$A$102</c:f>
              <c:strCach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100+</c:v>
                </c:pt>
              </c:strCache>
            </c:strRef>
          </c:cat>
          <c:val>
            <c:numRef>
              <c:f>double!$G$2:$G$102</c:f>
              <c:numCache>
                <c:formatCode>General</c:formatCode>
                <c:ptCount val="101"/>
                <c:pt idx="0">
                  <c:v>10647.1</c:v>
                </c:pt>
                <c:pt idx="1">
                  <c:v>9515.0999999999985</c:v>
                </c:pt>
                <c:pt idx="2">
                  <c:v>8117.4000000000005</c:v>
                </c:pt>
                <c:pt idx="3">
                  <c:v>9371.2000000000007</c:v>
                </c:pt>
                <c:pt idx="4">
                  <c:v>9524</c:v>
                </c:pt>
                <c:pt idx="5">
                  <c:v>9851.0999999999985</c:v>
                </c:pt>
                <c:pt idx="6">
                  <c:v>9890.7999999999993</c:v>
                </c:pt>
                <c:pt idx="7">
                  <c:v>9986.9</c:v>
                </c:pt>
                <c:pt idx="8">
                  <c:v>10391.4</c:v>
                </c:pt>
                <c:pt idx="9">
                  <c:v>10837.9</c:v>
                </c:pt>
                <c:pt idx="10">
                  <c:v>11759.5</c:v>
                </c:pt>
                <c:pt idx="11">
                  <c:v>12329.5</c:v>
                </c:pt>
                <c:pt idx="12">
                  <c:v>14630.8</c:v>
                </c:pt>
                <c:pt idx="13">
                  <c:v>13506.899999999998</c:v>
                </c:pt>
                <c:pt idx="14">
                  <c:v>12815.9</c:v>
                </c:pt>
                <c:pt idx="15">
                  <c:v>15478.2</c:v>
                </c:pt>
                <c:pt idx="16">
                  <c:v>15449.7</c:v>
                </c:pt>
                <c:pt idx="17">
                  <c:v>15597.800000000001</c:v>
                </c:pt>
                <c:pt idx="18">
                  <c:v>15439.599999999999</c:v>
                </c:pt>
                <c:pt idx="19">
                  <c:v>15689.699999999999</c:v>
                </c:pt>
                <c:pt idx="20">
                  <c:v>15266</c:v>
                </c:pt>
                <c:pt idx="21">
                  <c:v>15134.6</c:v>
                </c:pt>
                <c:pt idx="22">
                  <c:v>15912.3</c:v>
                </c:pt>
                <c:pt idx="23">
                  <c:v>14854.099999999999</c:v>
                </c:pt>
                <c:pt idx="24">
                  <c:v>16349</c:v>
                </c:pt>
                <c:pt idx="25">
                  <c:v>14873.400000000001</c:v>
                </c:pt>
                <c:pt idx="26">
                  <c:v>14689.8</c:v>
                </c:pt>
                <c:pt idx="27">
                  <c:v>16695.2</c:v>
                </c:pt>
                <c:pt idx="28">
                  <c:v>18054.2</c:v>
                </c:pt>
                <c:pt idx="29">
                  <c:v>18807.7</c:v>
                </c:pt>
                <c:pt idx="30">
                  <c:v>19999.7</c:v>
                </c:pt>
                <c:pt idx="31">
                  <c:v>20583</c:v>
                </c:pt>
                <c:pt idx="32">
                  <c:v>20499</c:v>
                </c:pt>
                <c:pt idx="33">
                  <c:v>20889.8</c:v>
                </c:pt>
                <c:pt idx="34">
                  <c:v>20333</c:v>
                </c:pt>
                <c:pt idx="35">
                  <c:v>19467.900000000001</c:v>
                </c:pt>
                <c:pt idx="36">
                  <c:v>21032.400000000001</c:v>
                </c:pt>
                <c:pt idx="37">
                  <c:v>18286.2</c:v>
                </c:pt>
                <c:pt idx="38">
                  <c:v>17977.600000000002</c:v>
                </c:pt>
                <c:pt idx="39">
                  <c:v>17861</c:v>
                </c:pt>
                <c:pt idx="40">
                  <c:v>17930.400000000001</c:v>
                </c:pt>
                <c:pt idx="41">
                  <c:v>18332.7</c:v>
                </c:pt>
                <c:pt idx="42">
                  <c:v>18759.100000000002</c:v>
                </c:pt>
                <c:pt idx="43">
                  <c:v>18770.8</c:v>
                </c:pt>
                <c:pt idx="44">
                  <c:v>18652.400000000001</c:v>
                </c:pt>
                <c:pt idx="45">
                  <c:v>17695.099999999999</c:v>
                </c:pt>
                <c:pt idx="46">
                  <c:v>19046.600000000002</c:v>
                </c:pt>
                <c:pt idx="47">
                  <c:v>18798.400000000001</c:v>
                </c:pt>
                <c:pt idx="48">
                  <c:v>19058.099999999999</c:v>
                </c:pt>
                <c:pt idx="49">
                  <c:v>19401</c:v>
                </c:pt>
                <c:pt idx="50">
                  <c:v>19045.2</c:v>
                </c:pt>
                <c:pt idx="51">
                  <c:v>18740.3</c:v>
                </c:pt>
                <c:pt idx="52">
                  <c:v>18538.3</c:v>
                </c:pt>
                <c:pt idx="53">
                  <c:v>18436.099999999999</c:v>
                </c:pt>
                <c:pt idx="54">
                  <c:v>17854.2</c:v>
                </c:pt>
                <c:pt idx="55">
                  <c:v>16995</c:v>
                </c:pt>
                <c:pt idx="56">
                  <c:v>17509.5</c:v>
                </c:pt>
                <c:pt idx="57">
                  <c:v>17050.899999999998</c:v>
                </c:pt>
                <c:pt idx="58">
                  <c:v>16200.999999999998</c:v>
                </c:pt>
                <c:pt idx="59">
                  <c:v>15560.900000000001</c:v>
                </c:pt>
                <c:pt idx="60">
                  <c:v>15175.4</c:v>
                </c:pt>
                <c:pt idx="61">
                  <c:v>15393.6</c:v>
                </c:pt>
                <c:pt idx="62">
                  <c:v>12912.2</c:v>
                </c:pt>
                <c:pt idx="63">
                  <c:v>11977</c:v>
                </c:pt>
                <c:pt idx="64">
                  <c:v>10501.4</c:v>
                </c:pt>
                <c:pt idx="65">
                  <c:v>9231.4</c:v>
                </c:pt>
                <c:pt idx="66">
                  <c:v>7489.2</c:v>
                </c:pt>
                <c:pt idx="67">
                  <c:v>6719.7</c:v>
                </c:pt>
                <c:pt idx="68">
                  <c:v>7768.7</c:v>
                </c:pt>
                <c:pt idx="69">
                  <c:v>7854.2</c:v>
                </c:pt>
                <c:pt idx="70">
                  <c:v>7692.7000000000007</c:v>
                </c:pt>
                <c:pt idx="71">
                  <c:v>7668.8</c:v>
                </c:pt>
                <c:pt idx="72">
                  <c:v>7596.5</c:v>
                </c:pt>
                <c:pt idx="73">
                  <c:v>7187</c:v>
                </c:pt>
                <c:pt idx="74">
                  <c:v>6609.0999999999995</c:v>
                </c:pt>
                <c:pt idx="75">
                  <c:v>6409.4</c:v>
                </c:pt>
                <c:pt idx="76">
                  <c:v>5870.7</c:v>
                </c:pt>
                <c:pt idx="77">
                  <c:v>5685.0999999999995</c:v>
                </c:pt>
                <c:pt idx="78">
                  <c:v>5279.8</c:v>
                </c:pt>
                <c:pt idx="79">
                  <c:v>4791.7</c:v>
                </c:pt>
                <c:pt idx="80">
                  <c:v>4477.7</c:v>
                </c:pt>
                <c:pt idx="81">
                  <c:v>4247.3</c:v>
                </c:pt>
                <c:pt idx="82">
                  <c:v>3847.2000000000003</c:v>
                </c:pt>
                <c:pt idx="83">
                  <c:v>3458.8</c:v>
                </c:pt>
                <c:pt idx="84">
                  <c:v>3087.9</c:v>
                </c:pt>
                <c:pt idx="85">
                  <c:v>2685.7</c:v>
                </c:pt>
                <c:pt idx="86">
                  <c:v>2403.5</c:v>
                </c:pt>
                <c:pt idx="87">
                  <c:v>1990.2</c:v>
                </c:pt>
                <c:pt idx="88">
                  <c:v>1624.7</c:v>
                </c:pt>
                <c:pt idx="89">
                  <c:v>1337.6</c:v>
                </c:pt>
                <c:pt idx="90">
                  <c:v>1153.5</c:v>
                </c:pt>
                <c:pt idx="91">
                  <c:v>951.5</c:v>
                </c:pt>
                <c:pt idx="92">
                  <c:v>670.09999999999991</c:v>
                </c:pt>
                <c:pt idx="93">
                  <c:v>493.9</c:v>
                </c:pt>
                <c:pt idx="94">
                  <c:v>378.79999999999995</c:v>
                </c:pt>
                <c:pt idx="95">
                  <c:v>287</c:v>
                </c:pt>
                <c:pt idx="96">
                  <c:v>186.20000000000002</c:v>
                </c:pt>
                <c:pt idx="97">
                  <c:v>138.9</c:v>
                </c:pt>
                <c:pt idx="98">
                  <c:v>99.7</c:v>
                </c:pt>
                <c:pt idx="99">
                  <c:v>69.3</c:v>
                </c:pt>
                <c:pt idx="100">
                  <c:v>131.80000000000001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91541888"/>
        <c:axId val="91543424"/>
      </c:barChart>
      <c:catAx>
        <c:axId val="91541888"/>
        <c:scaling>
          <c:orientation val="minMax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91543424"/>
        <c:crosses val="autoZero"/>
        <c:auto val="1"/>
        <c:lblAlgn val="ctr"/>
        <c:lblOffset val="0"/>
        <c:tickLblSkip val="10"/>
        <c:tickMarkSkip val="10"/>
        <c:noMultiLvlLbl val="0"/>
      </c:catAx>
      <c:valAx>
        <c:axId val="91543424"/>
        <c:scaling>
          <c:orientation val="minMax"/>
        </c:scaling>
        <c:delete val="0"/>
        <c:axPos val="b"/>
        <c:majorGridlines>
          <c:spPr>
            <a:ln w="3175">
              <a:solidFill>
                <a:srgbClr val="C0C0C0"/>
              </a:solidFill>
              <a:prstDash val="sysDash"/>
            </a:ln>
          </c:spPr>
        </c:majorGridlines>
        <c:numFmt formatCode="0.0;[Red]0.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91541888"/>
        <c:crosses val="autoZero"/>
        <c:crossBetween val="between"/>
        <c:dispUnits>
          <c:builtInUnit val="hundreds"/>
        </c:dispUnits>
      </c:valAx>
      <c:spPr>
        <a:solidFill>
          <a:schemeClr val="bg1"/>
        </a:solidFill>
        <a:ln w="3175">
          <a:noFill/>
          <a:prstDash val="solid"/>
        </a:ln>
      </c:spPr>
    </c:plotArea>
    <c:legend>
      <c:legendPos val="r"/>
      <c:legendEntry>
        <c:idx val="0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"/>
          <c:y val="8.875757275341874E-3"/>
          <c:w val="1"/>
          <c:h val="0.16863938823149563"/>
        </c:manualLayout>
      </c:layout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solidFill>
      <a:schemeClr val="bg1"/>
    </a:solidFill>
    <a:ln w="9525">
      <a:noFill/>
    </a:ln>
  </c:spPr>
  <c:txPr>
    <a:bodyPr/>
    <a:lstStyle/>
    <a:p>
      <a:pPr>
        <a:defRPr sz="1400" b="1" i="0" u="none" strike="noStrike" baseline="0">
          <a:solidFill>
            <a:srgbClr val="000000"/>
          </a:solidFill>
          <a:latin typeface="Cambria"/>
          <a:ea typeface="Cambria"/>
          <a:cs typeface="Cambria"/>
        </a:defRPr>
      </a:pPr>
      <a:endParaRPr lang="en-US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cked"/>
        <c:varyColors val="0"/>
        <c:ser>
          <c:idx val="1"/>
          <c:order val="0"/>
          <c:tx>
            <c:strRef>
              <c:f>Aging!$N$1</c:f>
              <c:strCache>
                <c:ptCount val="1"/>
                <c:pt idx="0">
                  <c:v>N0-14</c:v>
                </c:pt>
              </c:strCache>
            </c:strRef>
          </c:tx>
          <c:cat>
            <c:numRef>
              <c:f>Aging!$M$3:$M$51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cat>
          <c:val>
            <c:numRef>
              <c:f>Aging!$N$3:$N$51</c:f>
              <c:numCache>
                <c:formatCode>#,##0</c:formatCode>
                <c:ptCount val="49"/>
                <c:pt idx="0">
                  <c:v>3411.77</c:v>
                </c:pt>
                <c:pt idx="1">
                  <c:v>3349.2869999999998</c:v>
                </c:pt>
                <c:pt idx="2">
                  <c:v>3262.7890000000002</c:v>
                </c:pt>
                <c:pt idx="3">
                  <c:v>3149.0770000000002</c:v>
                </c:pt>
                <c:pt idx="4">
                  <c:v>3084.49</c:v>
                </c:pt>
                <c:pt idx="5">
                  <c:v>3029.7620000000002</c:v>
                </c:pt>
                <c:pt idx="6">
                  <c:v>2993.3510000000001</c:v>
                </c:pt>
                <c:pt idx="7">
                  <c:v>2965.2040000000002</c:v>
                </c:pt>
                <c:pt idx="8">
                  <c:v>2946.8780000000002</c:v>
                </c:pt>
                <c:pt idx="9">
                  <c:v>2930.1950000000002</c:v>
                </c:pt>
                <c:pt idx="10">
                  <c:v>2914.5120000000002</c:v>
                </c:pt>
                <c:pt idx="11">
                  <c:v>2905.0549999999998</c:v>
                </c:pt>
                <c:pt idx="12">
                  <c:v>2898.873</c:v>
                </c:pt>
                <c:pt idx="13">
                  <c:v>2918.3209999999999</c:v>
                </c:pt>
                <c:pt idx="14">
                  <c:v>2910.0509999999999</c:v>
                </c:pt>
                <c:pt idx="15">
                  <c:v>2866.6489999999999</c:v>
                </c:pt>
                <c:pt idx="16">
                  <c:v>2849.6840000000002</c:v>
                </c:pt>
                <c:pt idx="17">
                  <c:v>2838.165</c:v>
                </c:pt>
                <c:pt idx="18">
                  <c:v>2827.8939999999998</c:v>
                </c:pt>
                <c:pt idx="19">
                  <c:v>2814.12</c:v>
                </c:pt>
                <c:pt idx="20">
                  <c:v>2797.1819999999998</c:v>
                </c:pt>
                <c:pt idx="21">
                  <c:v>2776.3020000000001</c:v>
                </c:pt>
                <c:pt idx="22">
                  <c:v>2751.2750000000001</c:v>
                </c:pt>
                <c:pt idx="23">
                  <c:v>2720.8440000000001</c:v>
                </c:pt>
                <c:pt idx="24">
                  <c:v>2682.5129999999999</c:v>
                </c:pt>
                <c:pt idx="25">
                  <c:v>2639.5259999999998</c:v>
                </c:pt>
                <c:pt idx="26">
                  <c:v>2593.5079999999998</c:v>
                </c:pt>
                <c:pt idx="27">
                  <c:v>2545.0120000000002</c:v>
                </c:pt>
                <c:pt idx="28">
                  <c:v>2492.9079999999999</c:v>
                </c:pt>
                <c:pt idx="29">
                  <c:v>2437.547</c:v>
                </c:pt>
                <c:pt idx="30">
                  <c:v>2380.8850000000002</c:v>
                </c:pt>
                <c:pt idx="31">
                  <c:v>2325.125</c:v>
                </c:pt>
                <c:pt idx="32">
                  <c:v>2271.6579999999999</c:v>
                </c:pt>
                <c:pt idx="33">
                  <c:v>2220.3530000000001</c:v>
                </c:pt>
                <c:pt idx="34">
                  <c:v>2171.9450000000002</c:v>
                </c:pt>
                <c:pt idx="35">
                  <c:v>2126.4479999999999</c:v>
                </c:pt>
                <c:pt idx="36">
                  <c:v>2084.23</c:v>
                </c:pt>
                <c:pt idx="37">
                  <c:v>2046.3510000000001</c:v>
                </c:pt>
                <c:pt idx="38">
                  <c:v>2014.3530000000001</c:v>
                </c:pt>
                <c:pt idx="39">
                  <c:v>1988.6469999999999</c:v>
                </c:pt>
                <c:pt idx="40">
                  <c:v>1966.423</c:v>
                </c:pt>
                <c:pt idx="41">
                  <c:v>1946.5840000000001</c:v>
                </c:pt>
                <c:pt idx="42">
                  <c:v>1929.0730000000001</c:v>
                </c:pt>
                <c:pt idx="43">
                  <c:v>1914.779</c:v>
                </c:pt>
                <c:pt idx="44">
                  <c:v>1903.155</c:v>
                </c:pt>
                <c:pt idx="45">
                  <c:v>1892.2429999999999</c:v>
                </c:pt>
                <c:pt idx="46">
                  <c:v>1881.2739999999999</c:v>
                </c:pt>
                <c:pt idx="47">
                  <c:v>1870.1759999999999</c:v>
                </c:pt>
                <c:pt idx="48">
                  <c:v>1858.509</c:v>
                </c:pt>
              </c:numCache>
            </c:numRef>
          </c:val>
        </c:ser>
        <c:ser>
          <c:idx val="2"/>
          <c:order val="1"/>
          <c:tx>
            <c:strRef>
              <c:f>Aging!$O$1</c:f>
              <c:strCache>
                <c:ptCount val="1"/>
                <c:pt idx="0">
                  <c:v>N15-64</c:v>
                </c:pt>
              </c:strCache>
            </c:strRef>
          </c:tx>
          <c:cat>
            <c:numRef>
              <c:f>Aging!$M$3:$M$51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cat>
          <c:val>
            <c:numRef>
              <c:f>Aging!$O$3:$O$51</c:f>
              <c:numCache>
                <c:formatCode>#,##0</c:formatCode>
                <c:ptCount val="49"/>
                <c:pt idx="0">
                  <c:v>17304.825000000001</c:v>
                </c:pt>
                <c:pt idx="1">
                  <c:v>17335.725999999999</c:v>
                </c:pt>
                <c:pt idx="2">
                  <c:v>17352.466</c:v>
                </c:pt>
                <c:pt idx="3">
                  <c:v>17375.616999999998</c:v>
                </c:pt>
                <c:pt idx="4">
                  <c:v>17304.878000000001</c:v>
                </c:pt>
                <c:pt idx="5">
                  <c:v>17228.237000000001</c:v>
                </c:pt>
                <c:pt idx="6">
                  <c:v>17127.203000000001</c:v>
                </c:pt>
                <c:pt idx="7">
                  <c:v>17006.463</c:v>
                </c:pt>
                <c:pt idx="8">
                  <c:v>16859.395</c:v>
                </c:pt>
                <c:pt idx="9">
                  <c:v>16704.161</c:v>
                </c:pt>
                <c:pt idx="10">
                  <c:v>16559.058000000001</c:v>
                </c:pt>
                <c:pt idx="11">
                  <c:v>16391.650000000001</c:v>
                </c:pt>
                <c:pt idx="12">
                  <c:v>16210.445</c:v>
                </c:pt>
                <c:pt idx="13">
                  <c:v>16001.209000000001</c:v>
                </c:pt>
                <c:pt idx="14">
                  <c:v>15817.263000000001</c:v>
                </c:pt>
                <c:pt idx="15">
                  <c:v>15663.705</c:v>
                </c:pt>
                <c:pt idx="16">
                  <c:v>15477.275</c:v>
                </c:pt>
                <c:pt idx="17">
                  <c:v>15288.236999999999</c:v>
                </c:pt>
                <c:pt idx="18">
                  <c:v>15101.609</c:v>
                </c:pt>
                <c:pt idx="19">
                  <c:v>14911.569</c:v>
                </c:pt>
                <c:pt idx="20">
                  <c:v>14744.79</c:v>
                </c:pt>
                <c:pt idx="21">
                  <c:v>14562.135</c:v>
                </c:pt>
                <c:pt idx="22">
                  <c:v>14378.753000000001</c:v>
                </c:pt>
                <c:pt idx="23">
                  <c:v>14196.700999999999</c:v>
                </c:pt>
                <c:pt idx="24">
                  <c:v>14026.22</c:v>
                </c:pt>
                <c:pt idx="25">
                  <c:v>13865.638999999999</c:v>
                </c:pt>
                <c:pt idx="26">
                  <c:v>13704.656999999999</c:v>
                </c:pt>
                <c:pt idx="27">
                  <c:v>13542.638000000001</c:v>
                </c:pt>
                <c:pt idx="28">
                  <c:v>13375.645</c:v>
                </c:pt>
                <c:pt idx="29">
                  <c:v>13158.025</c:v>
                </c:pt>
                <c:pt idx="30">
                  <c:v>12970.303</c:v>
                </c:pt>
                <c:pt idx="31">
                  <c:v>12763.934999999999</c:v>
                </c:pt>
                <c:pt idx="32">
                  <c:v>12544.540999999999</c:v>
                </c:pt>
                <c:pt idx="33">
                  <c:v>12331.045</c:v>
                </c:pt>
                <c:pt idx="34">
                  <c:v>12110.62</c:v>
                </c:pt>
                <c:pt idx="35">
                  <c:v>11896.611000000001</c:v>
                </c:pt>
                <c:pt idx="36">
                  <c:v>11698.311</c:v>
                </c:pt>
                <c:pt idx="37">
                  <c:v>11506.641</c:v>
                </c:pt>
                <c:pt idx="38">
                  <c:v>11333.619000000001</c:v>
                </c:pt>
                <c:pt idx="39">
                  <c:v>11188.956</c:v>
                </c:pt>
                <c:pt idx="40">
                  <c:v>11033.581</c:v>
                </c:pt>
                <c:pt idx="41">
                  <c:v>10846.681</c:v>
                </c:pt>
                <c:pt idx="42">
                  <c:v>10684.885</c:v>
                </c:pt>
                <c:pt idx="43">
                  <c:v>10497.993</c:v>
                </c:pt>
                <c:pt idx="44">
                  <c:v>10323.023999999999</c:v>
                </c:pt>
                <c:pt idx="45">
                  <c:v>10145.308000000001</c:v>
                </c:pt>
                <c:pt idx="46">
                  <c:v>9961.4439999999995</c:v>
                </c:pt>
                <c:pt idx="47">
                  <c:v>9780.848</c:v>
                </c:pt>
                <c:pt idx="48">
                  <c:v>9598.1610000000001</c:v>
                </c:pt>
              </c:numCache>
            </c:numRef>
          </c:val>
        </c:ser>
        <c:ser>
          <c:idx val="3"/>
          <c:order val="2"/>
          <c:tx>
            <c:strRef>
              <c:f>Aging!$P$1</c:f>
              <c:strCache>
                <c:ptCount val="1"/>
                <c:pt idx="0">
                  <c:v>N65+</c:v>
                </c:pt>
              </c:strCache>
            </c:strRef>
          </c:tx>
          <c:cat>
            <c:numRef>
              <c:f>Aging!$M$3:$M$51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cat>
          <c:val>
            <c:numRef>
              <c:f>Aging!$P$3:$P$51</c:f>
              <c:numCache>
                <c:formatCode>#,##0</c:formatCode>
                <c:ptCount val="49"/>
                <c:pt idx="0">
                  <c:v>2601.6179999999999</c:v>
                </c:pt>
                <c:pt idx="1">
                  <c:v>2695.8670000000002</c:v>
                </c:pt>
                <c:pt idx="2">
                  <c:v>2813.67</c:v>
                </c:pt>
                <c:pt idx="3">
                  <c:v>2945.1669999999999</c:v>
                </c:pt>
                <c:pt idx="4">
                  <c:v>3117.886</c:v>
                </c:pt>
                <c:pt idx="5">
                  <c:v>3282.3389999999999</c:v>
                </c:pt>
                <c:pt idx="6">
                  <c:v>3448.6559999999999</c:v>
                </c:pt>
                <c:pt idx="7">
                  <c:v>3621.9630000000002</c:v>
                </c:pt>
                <c:pt idx="8">
                  <c:v>3807.654</c:v>
                </c:pt>
                <c:pt idx="9">
                  <c:v>3996.2640000000001</c:v>
                </c:pt>
                <c:pt idx="10">
                  <c:v>4170.0219999999999</c:v>
                </c:pt>
                <c:pt idx="11">
                  <c:v>4355.415</c:v>
                </c:pt>
                <c:pt idx="12">
                  <c:v>4546.7020000000002</c:v>
                </c:pt>
                <c:pt idx="13">
                  <c:v>4736.0240000000003</c:v>
                </c:pt>
                <c:pt idx="14">
                  <c:v>4923.3810000000003</c:v>
                </c:pt>
                <c:pt idx="15">
                  <c:v>5110.68</c:v>
                </c:pt>
                <c:pt idx="16">
                  <c:v>5297.9260000000004</c:v>
                </c:pt>
                <c:pt idx="17">
                  <c:v>5474.33</c:v>
                </c:pt>
                <c:pt idx="18">
                  <c:v>5639.3459999999995</c:v>
                </c:pt>
                <c:pt idx="19">
                  <c:v>5802.7550000000001</c:v>
                </c:pt>
                <c:pt idx="20">
                  <c:v>5936.8509999999997</c:v>
                </c:pt>
                <c:pt idx="21">
                  <c:v>6081.14</c:v>
                </c:pt>
                <c:pt idx="22">
                  <c:v>6220.0929999999998</c:v>
                </c:pt>
                <c:pt idx="23">
                  <c:v>6351.9059999999999</c:v>
                </c:pt>
                <c:pt idx="24">
                  <c:v>6468.7259999999997</c:v>
                </c:pt>
                <c:pt idx="25">
                  <c:v>6570.09</c:v>
                </c:pt>
                <c:pt idx="26">
                  <c:v>6665.4629999999997</c:v>
                </c:pt>
                <c:pt idx="27">
                  <c:v>6755.2489999999998</c:v>
                </c:pt>
                <c:pt idx="28">
                  <c:v>6843.6210000000001</c:v>
                </c:pt>
                <c:pt idx="29">
                  <c:v>6976.2740000000003</c:v>
                </c:pt>
                <c:pt idx="30">
                  <c:v>7072.393</c:v>
                </c:pt>
                <c:pt idx="31">
                  <c:v>7179.1009999999997</c:v>
                </c:pt>
                <c:pt idx="32">
                  <c:v>7289.4989999999998</c:v>
                </c:pt>
                <c:pt idx="33">
                  <c:v>7385.2910000000002</c:v>
                </c:pt>
                <c:pt idx="34">
                  <c:v>7479.0079999999998</c:v>
                </c:pt>
                <c:pt idx="35">
                  <c:v>7557.1779999999999</c:v>
                </c:pt>
                <c:pt idx="36">
                  <c:v>7610.6750000000002</c:v>
                </c:pt>
                <c:pt idx="37">
                  <c:v>7648.6440000000002</c:v>
                </c:pt>
                <c:pt idx="38">
                  <c:v>7658.518</c:v>
                </c:pt>
                <c:pt idx="39">
                  <c:v>7630.7060000000001</c:v>
                </c:pt>
                <c:pt idx="40">
                  <c:v>7606.6580000000004</c:v>
                </c:pt>
                <c:pt idx="41">
                  <c:v>7608.5209999999997</c:v>
                </c:pt>
                <c:pt idx="42">
                  <c:v>7580.5529999999999</c:v>
                </c:pt>
                <c:pt idx="43">
                  <c:v>7572.5959999999995</c:v>
                </c:pt>
                <c:pt idx="44">
                  <c:v>7548.4290000000001</c:v>
                </c:pt>
                <c:pt idx="45">
                  <c:v>7524.7179999999998</c:v>
                </c:pt>
                <c:pt idx="46">
                  <c:v>7505.8969999999999</c:v>
                </c:pt>
                <c:pt idx="47">
                  <c:v>7482.85</c:v>
                </c:pt>
                <c:pt idx="48">
                  <c:v>7461.4769999999999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4276608"/>
        <c:axId val="94290688"/>
      </c:areaChart>
      <c:catAx>
        <c:axId val="94276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4290688"/>
        <c:crosses val="autoZero"/>
        <c:auto val="1"/>
        <c:lblAlgn val="ctr"/>
        <c:lblOffset val="100"/>
        <c:tickMarkSkip val="5"/>
        <c:noMultiLvlLbl val="0"/>
      </c:catAx>
      <c:valAx>
        <c:axId val="9429068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4276608"/>
        <c:crosses val="autoZero"/>
        <c:crossBetween val="midCat"/>
      </c:valAx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3335201354982841E-2"/>
          <c:y val="3.6371947153600162E-2"/>
          <c:w val="0.86842313120695758"/>
          <c:h val="0.927256105692799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'Fig4'!$B$1</c:f>
              <c:strCache>
                <c:ptCount val="1"/>
                <c:pt idx="0">
                  <c:v>Taiwan Consumption 1980 </c:v>
                </c:pt>
              </c:strCache>
            </c:strRef>
          </c:tx>
          <c:spPr>
            <a:ln>
              <a:solidFill>
                <a:srgbClr val="FF0000"/>
              </a:solidFill>
              <a:prstDash val="dash"/>
            </a:ln>
          </c:spPr>
          <c:marker>
            <c:symbol val="none"/>
          </c:marker>
          <c:xVal>
            <c:numRef>
              <c:f>'Fig4'!$A$2:$A$116</c:f>
              <c:numCache>
                <c:formatCode>General</c:formatCode>
                <c:ptCount val="11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</c:numCache>
            </c:numRef>
          </c:xVal>
          <c:yVal>
            <c:numRef>
              <c:f>'Fig4'!$B$2:$B$116</c:f>
              <c:numCache>
                <c:formatCode>0.000</c:formatCode>
                <c:ptCount val="115"/>
                <c:pt idx="0">
                  <c:v>0.4229247445749913</c:v>
                </c:pt>
                <c:pt idx="1">
                  <c:v>0.29473973626755257</c:v>
                </c:pt>
                <c:pt idx="2">
                  <c:v>0.27973101162022351</c:v>
                </c:pt>
                <c:pt idx="3">
                  <c:v>0.27820643232384634</c:v>
                </c:pt>
                <c:pt idx="4">
                  <c:v>0.28536569658800337</c:v>
                </c:pt>
                <c:pt idx="5">
                  <c:v>0.32447622732836817</c:v>
                </c:pt>
                <c:pt idx="6">
                  <c:v>0.39662192922410766</c:v>
                </c:pt>
                <c:pt idx="7">
                  <c:v>0.40505613260677442</c:v>
                </c:pt>
                <c:pt idx="8">
                  <c:v>0.41340664753474782</c:v>
                </c:pt>
                <c:pt idx="9">
                  <c:v>0.42642983009288038</c:v>
                </c:pt>
                <c:pt idx="10">
                  <c:v>0.43408368332026798</c:v>
                </c:pt>
                <c:pt idx="11">
                  <c:v>0.4341392440495469</c:v>
                </c:pt>
                <c:pt idx="12">
                  <c:v>0.45921336954236347</c:v>
                </c:pt>
                <c:pt idx="13">
                  <c:v>0.49336160126683132</c:v>
                </c:pt>
                <c:pt idx="14">
                  <c:v>0.49587584952968067</c:v>
                </c:pt>
                <c:pt idx="15">
                  <c:v>0.4893763331839267</c:v>
                </c:pt>
                <c:pt idx="16">
                  <c:v>0.51750465056512351</c:v>
                </c:pt>
                <c:pt idx="17">
                  <c:v>0.52585707658583181</c:v>
                </c:pt>
                <c:pt idx="18">
                  <c:v>0.50878722690803901</c:v>
                </c:pt>
                <c:pt idx="19">
                  <c:v>0.51411291476949783</c:v>
                </c:pt>
                <c:pt idx="20">
                  <c:v>0.5404041248641136</c:v>
                </c:pt>
                <c:pt idx="21">
                  <c:v>0.54797030658075896</c:v>
                </c:pt>
                <c:pt idx="22">
                  <c:v>0.52960976210764432</c:v>
                </c:pt>
                <c:pt idx="23">
                  <c:v>0.51374213459255336</c:v>
                </c:pt>
                <c:pt idx="24">
                  <c:v>0.50522906714013616</c:v>
                </c:pt>
                <c:pt idx="25">
                  <c:v>0.51073647734502936</c:v>
                </c:pt>
                <c:pt idx="26">
                  <c:v>0.52046443092678174</c:v>
                </c:pt>
                <c:pt idx="27">
                  <c:v>0.5275019282366179</c:v>
                </c:pt>
                <c:pt idx="28">
                  <c:v>0.53449683416794813</c:v>
                </c:pt>
                <c:pt idx="29">
                  <c:v>0.53890386152345571</c:v>
                </c:pt>
                <c:pt idx="30">
                  <c:v>0.54012015551480685</c:v>
                </c:pt>
                <c:pt idx="31">
                  <c:v>0.54023006557624353</c:v>
                </c:pt>
                <c:pt idx="32">
                  <c:v>0.53354374142752892</c:v>
                </c:pt>
                <c:pt idx="33">
                  <c:v>0.5246300781114217</c:v>
                </c:pt>
                <c:pt idx="34">
                  <c:v>0.5139309464118399</c:v>
                </c:pt>
                <c:pt idx="35">
                  <c:v>0.50405787273088642</c:v>
                </c:pt>
                <c:pt idx="36">
                  <c:v>0.49479083618694258</c:v>
                </c:pt>
                <c:pt idx="37">
                  <c:v>0.48700002309911095</c:v>
                </c:pt>
                <c:pt idx="38">
                  <c:v>0.47824146996002537</c:v>
                </c:pt>
                <c:pt idx="39">
                  <c:v>0.46990054703596529</c:v>
                </c:pt>
                <c:pt idx="40">
                  <c:v>0.46249411949707031</c:v>
                </c:pt>
                <c:pt idx="41">
                  <c:v>0.45726780176197424</c:v>
                </c:pt>
                <c:pt idx="42">
                  <c:v>0.45391743324686507</c:v>
                </c:pt>
                <c:pt idx="43">
                  <c:v>0.45354702940886904</c:v>
                </c:pt>
                <c:pt idx="44">
                  <c:v>0.45422590663102441</c:v>
                </c:pt>
                <c:pt idx="45">
                  <c:v>0.45550514801719505</c:v>
                </c:pt>
                <c:pt idx="46">
                  <c:v>0.45874569201838916</c:v>
                </c:pt>
                <c:pt idx="47">
                  <c:v>0.46231961820835737</c:v>
                </c:pt>
                <c:pt idx="48">
                  <c:v>0.46822261509702184</c:v>
                </c:pt>
                <c:pt idx="49">
                  <c:v>0.47348063516641264</c:v>
                </c:pt>
                <c:pt idx="50">
                  <c:v>0.4798150883183519</c:v>
                </c:pt>
                <c:pt idx="51">
                  <c:v>0.48554816381950411</c:v>
                </c:pt>
                <c:pt idx="52">
                  <c:v>0.49134498486141814</c:v>
                </c:pt>
                <c:pt idx="53">
                  <c:v>0.49494504577143705</c:v>
                </c:pt>
                <c:pt idx="54">
                  <c:v>0.49631295522417335</c:v>
                </c:pt>
                <c:pt idx="55">
                  <c:v>0.49767492402913144</c:v>
                </c:pt>
                <c:pt idx="56">
                  <c:v>0.49494577098569909</c:v>
                </c:pt>
                <c:pt idx="57">
                  <c:v>0.49486305399331471</c:v>
                </c:pt>
                <c:pt idx="58">
                  <c:v>0.49192018904122103</c:v>
                </c:pt>
                <c:pt idx="59">
                  <c:v>0.49092877986449041</c:v>
                </c:pt>
                <c:pt idx="60">
                  <c:v>0.48835785730912556</c:v>
                </c:pt>
                <c:pt idx="61">
                  <c:v>0.48549663460088327</c:v>
                </c:pt>
                <c:pt idx="62">
                  <c:v>0.48379807820560189</c:v>
                </c:pt>
                <c:pt idx="63">
                  <c:v>0.47889194852971007</c:v>
                </c:pt>
                <c:pt idx="64">
                  <c:v>0.47938938383722468</c:v>
                </c:pt>
                <c:pt idx="65">
                  <c:v>0.47337528968010789</c:v>
                </c:pt>
                <c:pt idx="66">
                  <c:v>0.47101066571198302</c:v>
                </c:pt>
                <c:pt idx="67">
                  <c:v>0.46723265444634215</c:v>
                </c:pt>
                <c:pt idx="68">
                  <c:v>0.46463760560864259</c:v>
                </c:pt>
                <c:pt idx="69">
                  <c:v>0.46097076438370926</c:v>
                </c:pt>
                <c:pt idx="70">
                  <c:v>0.45836492210373131</c:v>
                </c:pt>
                <c:pt idx="71">
                  <c:v>0.45517457557932478</c:v>
                </c:pt>
                <c:pt idx="72">
                  <c:v>0.45245183895075486</c:v>
                </c:pt>
                <c:pt idx="73">
                  <c:v>0.44958078472892093</c:v>
                </c:pt>
                <c:pt idx="74">
                  <c:v>0.44595962742168277</c:v>
                </c:pt>
                <c:pt idx="75">
                  <c:v>0.44446710812455248</c:v>
                </c:pt>
                <c:pt idx="76">
                  <c:v>0.4390380448887049</c:v>
                </c:pt>
                <c:pt idx="77">
                  <c:v>0.43658031606343356</c:v>
                </c:pt>
                <c:pt idx="78">
                  <c:v>0.43458387962648354</c:v>
                </c:pt>
                <c:pt idx="79">
                  <c:v>0.43264435058283723</c:v>
                </c:pt>
                <c:pt idx="80">
                  <c:v>0.43017418736311164</c:v>
                </c:pt>
                <c:pt idx="81">
                  <c:v>0.42833946198354267</c:v>
                </c:pt>
                <c:pt idx="82">
                  <c:v>0.42630500742657385</c:v>
                </c:pt>
                <c:pt idx="83">
                  <c:v>0.42425194317484621</c:v>
                </c:pt>
                <c:pt idx="84">
                  <c:v>0.42237859768598923</c:v>
                </c:pt>
                <c:pt idx="85">
                  <c:v>0.4204494152372546</c:v>
                </c:pt>
                <c:pt idx="86">
                  <c:v>0.4186057326952457</c:v>
                </c:pt>
                <c:pt idx="87">
                  <c:v>0.41685455077853378</c:v>
                </c:pt>
                <c:pt idx="88">
                  <c:v>0.4151166500056247</c:v>
                </c:pt>
                <c:pt idx="89">
                  <c:v>0.41349727581824341</c:v>
                </c:pt>
                <c:pt idx="90">
                  <c:v>0.41197093593707701</c:v>
                </c:pt>
                <c:pt idx="111" formatCode="General">
                  <c:v>0</c:v>
                </c:pt>
                <c:pt idx="112" formatCode="General">
                  <c:v>0</c:v>
                </c:pt>
                <c:pt idx="113" formatCode="General">
                  <c:v>0</c:v>
                </c:pt>
                <c:pt idx="114" formatCode="General">
                  <c:v>0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'Fig4'!$D$1</c:f>
              <c:strCache>
                <c:ptCount val="1"/>
                <c:pt idx="0">
                  <c:v>Taiwan Consumption 2000</c:v>
                </c:pt>
              </c:strCache>
            </c:strRef>
          </c:tx>
          <c:spPr>
            <a:ln>
              <a:solidFill>
                <a:schemeClr val="accent2">
                  <a:lumMod val="60000"/>
                  <a:lumOff val="40000"/>
                </a:schemeClr>
              </a:solidFill>
              <a:prstDash val="sysDash"/>
            </a:ln>
          </c:spPr>
          <c:marker>
            <c:symbol val="none"/>
          </c:marker>
          <c:xVal>
            <c:numRef>
              <c:f>'Fig4'!$A$2:$A$116</c:f>
              <c:numCache>
                <c:formatCode>General</c:formatCode>
                <c:ptCount val="11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</c:numCache>
            </c:numRef>
          </c:xVal>
          <c:yVal>
            <c:numRef>
              <c:f>'Fig4'!$D$2:$D$116</c:f>
              <c:numCache>
                <c:formatCode>0.000</c:formatCode>
                <c:ptCount val="115"/>
                <c:pt idx="0">
                  <c:v>0.3518065939109068</c:v>
                </c:pt>
                <c:pt idx="1">
                  <c:v>0.33721088260884208</c:v>
                </c:pt>
                <c:pt idx="2">
                  <c:v>0.3270359958314672</c:v>
                </c:pt>
                <c:pt idx="3">
                  <c:v>0.38828331782597325</c:v>
                </c:pt>
                <c:pt idx="4">
                  <c:v>0.47146348290498491</c:v>
                </c:pt>
                <c:pt idx="5">
                  <c:v>0.52675541684674621</c:v>
                </c:pt>
                <c:pt idx="6">
                  <c:v>0.62684970027152354</c:v>
                </c:pt>
                <c:pt idx="7">
                  <c:v>0.58728213666641338</c:v>
                </c:pt>
                <c:pt idx="8">
                  <c:v>0.56766610091454561</c:v>
                </c:pt>
                <c:pt idx="9">
                  <c:v>0.58406028143864108</c:v>
                </c:pt>
                <c:pt idx="10">
                  <c:v>0.58526148423133184</c:v>
                </c:pt>
                <c:pt idx="11">
                  <c:v>0.6277738350183123</c:v>
                </c:pt>
                <c:pt idx="12">
                  <c:v>0.63820098276341564</c:v>
                </c:pt>
                <c:pt idx="13">
                  <c:v>0.661141703331106</c:v>
                </c:pt>
                <c:pt idx="14">
                  <c:v>0.70440551385680172</c:v>
                </c:pt>
                <c:pt idx="15">
                  <c:v>0.68030495980806738</c:v>
                </c:pt>
                <c:pt idx="16">
                  <c:v>0.71601840268428318</c:v>
                </c:pt>
                <c:pt idx="17">
                  <c:v>0.73545315873654893</c:v>
                </c:pt>
                <c:pt idx="18">
                  <c:v>0.67631506256568319</c:v>
                </c:pt>
                <c:pt idx="19">
                  <c:v>0.70039562587155213</c:v>
                </c:pt>
                <c:pt idx="20">
                  <c:v>0.71225752468519365</c:v>
                </c:pt>
                <c:pt idx="21">
                  <c:v>0.70364677044178947</c:v>
                </c:pt>
                <c:pt idx="22">
                  <c:v>0.64119914668790612</c:v>
                </c:pt>
                <c:pt idx="23">
                  <c:v>0.60375135024576132</c:v>
                </c:pt>
                <c:pt idx="24">
                  <c:v>0.60465060728599418</c:v>
                </c:pt>
                <c:pt idx="25">
                  <c:v>0.59618354414941577</c:v>
                </c:pt>
                <c:pt idx="26">
                  <c:v>0.59657709664564662</c:v>
                </c:pt>
                <c:pt idx="27">
                  <c:v>0.60188445682910141</c:v>
                </c:pt>
                <c:pt idx="28">
                  <c:v>0.61171348579550289</c:v>
                </c:pt>
                <c:pt idx="29">
                  <c:v>0.61770674830896632</c:v>
                </c:pt>
                <c:pt idx="30">
                  <c:v>0.62135988995237545</c:v>
                </c:pt>
                <c:pt idx="31">
                  <c:v>0.62435262881525255</c:v>
                </c:pt>
                <c:pt idx="32">
                  <c:v>0.62108443940022717</c:v>
                </c:pt>
                <c:pt idx="33">
                  <c:v>0.61753612818589088</c:v>
                </c:pt>
                <c:pt idx="34">
                  <c:v>0.61573980607958312</c:v>
                </c:pt>
                <c:pt idx="35">
                  <c:v>0.6126856137429586</c:v>
                </c:pt>
                <c:pt idx="36">
                  <c:v>0.60735024533703763</c:v>
                </c:pt>
                <c:pt idx="37">
                  <c:v>0.60198638719983477</c:v>
                </c:pt>
                <c:pt idx="38">
                  <c:v>0.5948523698136482</c:v>
                </c:pt>
                <c:pt idx="39">
                  <c:v>0.59032815282411455</c:v>
                </c:pt>
                <c:pt idx="40">
                  <c:v>0.58781227776667289</c:v>
                </c:pt>
                <c:pt idx="41">
                  <c:v>0.58802110690040654</c:v>
                </c:pt>
                <c:pt idx="42">
                  <c:v>0.58892818881124087</c:v>
                </c:pt>
                <c:pt idx="43">
                  <c:v>0.59054513579942902</c:v>
                </c:pt>
                <c:pt idx="44">
                  <c:v>0.58964285521896354</c:v>
                </c:pt>
                <c:pt idx="45">
                  <c:v>0.58682278458105164</c:v>
                </c:pt>
                <c:pt idx="46">
                  <c:v>0.58759950923429427</c:v>
                </c:pt>
                <c:pt idx="47">
                  <c:v>0.59222102763333506</c:v>
                </c:pt>
                <c:pt idx="48">
                  <c:v>0.59891665455094212</c:v>
                </c:pt>
                <c:pt idx="49">
                  <c:v>0.60791023627758067</c:v>
                </c:pt>
                <c:pt idx="50">
                  <c:v>0.61171560331771702</c:v>
                </c:pt>
                <c:pt idx="51">
                  <c:v>0.61364011353545189</c:v>
                </c:pt>
                <c:pt idx="52">
                  <c:v>0.61436928353064113</c:v>
                </c:pt>
                <c:pt idx="53">
                  <c:v>0.615258043734213</c:v>
                </c:pt>
                <c:pt idx="54">
                  <c:v>0.6147392397159398</c:v>
                </c:pt>
                <c:pt idx="55">
                  <c:v>0.6151056659736257</c:v>
                </c:pt>
                <c:pt idx="56">
                  <c:v>0.61183229274888773</c:v>
                </c:pt>
                <c:pt idx="57">
                  <c:v>0.60829189612397783</c:v>
                </c:pt>
                <c:pt idx="58">
                  <c:v>0.60259852137377345</c:v>
                </c:pt>
                <c:pt idx="59">
                  <c:v>0.59598676384316407</c:v>
                </c:pt>
                <c:pt idx="60">
                  <c:v>0.58863006684550434</c:v>
                </c:pt>
                <c:pt idx="61">
                  <c:v>0.58108702582484006</c:v>
                </c:pt>
                <c:pt idx="62">
                  <c:v>0.57496074925686658</c:v>
                </c:pt>
                <c:pt idx="63">
                  <c:v>0.56997572424739229</c:v>
                </c:pt>
                <c:pt idx="64">
                  <c:v>0.56604060707695425</c:v>
                </c:pt>
                <c:pt idx="65">
                  <c:v>0.56335828233908891</c:v>
                </c:pt>
                <c:pt idx="66">
                  <c:v>0.56102779801012781</c:v>
                </c:pt>
                <c:pt idx="67">
                  <c:v>0.5617342647287128</c:v>
                </c:pt>
                <c:pt idx="68">
                  <c:v>0.56384428820679533</c:v>
                </c:pt>
                <c:pt idx="69">
                  <c:v>0.56559223671884928</c:v>
                </c:pt>
                <c:pt idx="70">
                  <c:v>0.56922462220719527</c:v>
                </c:pt>
                <c:pt idx="71">
                  <c:v>0.5727493684888284</c:v>
                </c:pt>
                <c:pt idx="72">
                  <c:v>0.5759930642267872</c:v>
                </c:pt>
                <c:pt idx="73">
                  <c:v>0.57864869443478828</c:v>
                </c:pt>
                <c:pt idx="74">
                  <c:v>0.58220294871345801</c:v>
                </c:pt>
                <c:pt idx="75">
                  <c:v>0.58525668624169258</c:v>
                </c:pt>
                <c:pt idx="76">
                  <c:v>0.58876552069806487</c:v>
                </c:pt>
                <c:pt idx="77">
                  <c:v>0.59204701121183534</c:v>
                </c:pt>
                <c:pt idx="78">
                  <c:v>0.59525382691230233</c:v>
                </c:pt>
                <c:pt idx="79">
                  <c:v>0.59748422904079102</c:v>
                </c:pt>
                <c:pt idx="80">
                  <c:v>0.60043592107897459</c:v>
                </c:pt>
                <c:pt idx="81">
                  <c:v>0.60131809825637839</c:v>
                </c:pt>
                <c:pt idx="82">
                  <c:v>0.59864477115531078</c:v>
                </c:pt>
                <c:pt idx="83">
                  <c:v>0.5966866810054311</c:v>
                </c:pt>
                <c:pt idx="84">
                  <c:v>0.59477240454140345</c:v>
                </c:pt>
                <c:pt idx="85">
                  <c:v>0.59185696551760714</c:v>
                </c:pt>
                <c:pt idx="86">
                  <c:v>0.59199330088103075</c:v>
                </c:pt>
                <c:pt idx="87">
                  <c:v>0.58809158285042074</c:v>
                </c:pt>
                <c:pt idx="88">
                  <c:v>0.5866768664038351</c:v>
                </c:pt>
                <c:pt idx="89">
                  <c:v>0.58383073149628961</c:v>
                </c:pt>
                <c:pt idx="90">
                  <c:v>0.58180297321377161</c:v>
                </c:pt>
                <c:pt idx="111" formatCode="General">
                  <c:v>0</c:v>
                </c:pt>
                <c:pt idx="112" formatCode="General">
                  <c:v>0</c:v>
                </c:pt>
                <c:pt idx="113" formatCode="General">
                  <c:v>0</c:v>
                </c:pt>
                <c:pt idx="114" formatCode="General">
                  <c:v>0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'Fig4'!$E$1</c:f>
              <c:strCache>
                <c:ptCount val="1"/>
                <c:pt idx="0">
                  <c:v>Taiwan Labor Income 1980</c:v>
                </c:pt>
              </c:strCache>
            </c:strRef>
          </c:tx>
          <c:spPr>
            <a:ln cmpd="dbl">
              <a:solidFill>
                <a:srgbClr val="0070C0"/>
              </a:solidFill>
              <a:prstDash val="dash"/>
            </a:ln>
          </c:spPr>
          <c:marker>
            <c:symbol val="none"/>
          </c:marker>
          <c:xVal>
            <c:numRef>
              <c:f>'Fig4'!$A$2:$A$116</c:f>
              <c:numCache>
                <c:formatCode>General</c:formatCode>
                <c:ptCount val="11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</c:numCache>
            </c:numRef>
          </c:xVal>
          <c:yVal>
            <c:numRef>
              <c:f>'Fig4'!$E$2:$E$116</c:f>
              <c:numCache>
                <c:formatCode>0.000</c:formatCode>
                <c:ptCount val="1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1.3295815165594106E-4</c:v>
                </c:pt>
                <c:pt idx="12">
                  <c:v>3.082050727379953E-3</c:v>
                </c:pt>
                <c:pt idx="13">
                  <c:v>9.2266693903736603E-3</c:v>
                </c:pt>
                <c:pt idx="14">
                  <c:v>2.930928414668869E-2</c:v>
                </c:pt>
                <c:pt idx="15">
                  <c:v>7.2378503039305236E-2</c:v>
                </c:pt>
                <c:pt idx="16">
                  <c:v>0.13603798790457453</c:v>
                </c:pt>
                <c:pt idx="17">
                  <c:v>0.2136219028798069</c:v>
                </c:pt>
                <c:pt idx="18">
                  <c:v>0.29576081993351022</c:v>
                </c:pt>
                <c:pt idx="19">
                  <c:v>0.36278444997223441</c:v>
                </c:pt>
                <c:pt idx="20">
                  <c:v>0.42337994690230785</c:v>
                </c:pt>
                <c:pt idx="21">
                  <c:v>0.4794800289772701</c:v>
                </c:pt>
                <c:pt idx="22">
                  <c:v>0.54352438124860014</c:v>
                </c:pt>
                <c:pt idx="23">
                  <c:v>0.61835924037782974</c:v>
                </c:pt>
                <c:pt idx="24">
                  <c:v>0.69376545590834582</c:v>
                </c:pt>
                <c:pt idx="25">
                  <c:v>0.76010577906595111</c:v>
                </c:pt>
                <c:pt idx="26">
                  <c:v>0.81228719989713138</c:v>
                </c:pt>
                <c:pt idx="27">
                  <c:v>0.85698136922158663</c:v>
                </c:pt>
                <c:pt idx="28">
                  <c:v>0.90068054309051193</c:v>
                </c:pt>
                <c:pt idx="29">
                  <c:v>0.94505702464124386</c:v>
                </c:pt>
                <c:pt idx="30">
                  <c:v>0.98554560901249055</c:v>
                </c:pt>
                <c:pt idx="31">
                  <c:v>1.0189119589845099</c:v>
                </c:pt>
                <c:pt idx="32">
                  <c:v>1.0400423476277363</c:v>
                </c:pt>
                <c:pt idx="33">
                  <c:v>1.0575656598052077</c:v>
                </c:pt>
                <c:pt idx="34">
                  <c:v>1.0698177297142679</c:v>
                </c:pt>
                <c:pt idx="35">
                  <c:v>1.0781136485518761</c:v>
                </c:pt>
                <c:pt idx="36">
                  <c:v>1.0822310514832096</c:v>
                </c:pt>
                <c:pt idx="37">
                  <c:v>1.0782850305604921</c:v>
                </c:pt>
                <c:pt idx="38">
                  <c:v>1.0614489070958628</c:v>
                </c:pt>
                <c:pt idx="39">
                  <c:v>1.0362413869560283</c:v>
                </c:pt>
                <c:pt idx="40">
                  <c:v>1.0116818635299418</c:v>
                </c:pt>
                <c:pt idx="41">
                  <c:v>0.98854039336025423</c:v>
                </c:pt>
                <c:pt idx="42">
                  <c:v>0.96220826183342456</c:v>
                </c:pt>
                <c:pt idx="43">
                  <c:v>0.93931174172450094</c:v>
                </c:pt>
                <c:pt idx="44">
                  <c:v>0.92512232443022213</c:v>
                </c:pt>
                <c:pt idx="45">
                  <c:v>0.91941905667644419</c:v>
                </c:pt>
                <c:pt idx="46">
                  <c:v>0.92132094858360536</c:v>
                </c:pt>
                <c:pt idx="47">
                  <c:v>0.92885428391000746</c:v>
                </c:pt>
                <c:pt idx="48">
                  <c:v>0.94057917146263781</c:v>
                </c:pt>
                <c:pt idx="49">
                  <c:v>0.95475862469727679</c:v>
                </c:pt>
                <c:pt idx="50">
                  <c:v>0.96613659653673001</c:v>
                </c:pt>
                <c:pt idx="51">
                  <c:v>0.96773566374696574</c:v>
                </c:pt>
                <c:pt idx="52">
                  <c:v>0.95913882998725275</c:v>
                </c:pt>
                <c:pt idx="53">
                  <c:v>0.93763196554509143</c:v>
                </c:pt>
                <c:pt idx="54">
                  <c:v>0.90297302656282163</c:v>
                </c:pt>
                <c:pt idx="55">
                  <c:v>0.85721029373068824</c:v>
                </c:pt>
                <c:pt idx="56">
                  <c:v>0.81343530988849033</c:v>
                </c:pt>
                <c:pt idx="57">
                  <c:v>0.76691796481199404</c:v>
                </c:pt>
                <c:pt idx="58">
                  <c:v>0.71343158291133268</c:v>
                </c:pt>
                <c:pt idx="59">
                  <c:v>0.66379776726563466</c:v>
                </c:pt>
                <c:pt idx="60">
                  <c:v>0.61499989560115076</c:v>
                </c:pt>
                <c:pt idx="61">
                  <c:v>0.5708517158130999</c:v>
                </c:pt>
                <c:pt idx="62">
                  <c:v>0.5314101476449189</c:v>
                </c:pt>
                <c:pt idx="63">
                  <c:v>0.48056441044384218</c:v>
                </c:pt>
                <c:pt idx="64">
                  <c:v>0.4388433951339335</c:v>
                </c:pt>
                <c:pt idx="65">
                  <c:v>0.39036221483614592</c:v>
                </c:pt>
                <c:pt idx="66">
                  <c:v>0.35211720696428928</c:v>
                </c:pt>
                <c:pt idx="67">
                  <c:v>0.30853702069583799</c:v>
                </c:pt>
                <c:pt idx="68">
                  <c:v>0.2724830703510655</c:v>
                </c:pt>
                <c:pt idx="69">
                  <c:v>0.23554808861242885</c:v>
                </c:pt>
                <c:pt idx="70">
                  <c:v>0.20398749802663202</c:v>
                </c:pt>
                <c:pt idx="71">
                  <c:v>0.17364838829672014</c:v>
                </c:pt>
                <c:pt idx="72">
                  <c:v>0.14656473752173557</c:v>
                </c:pt>
                <c:pt idx="73">
                  <c:v>0.12243549585277667</c:v>
                </c:pt>
                <c:pt idx="74">
                  <c:v>0.10336699509986216</c:v>
                </c:pt>
                <c:pt idx="75">
                  <c:v>8.9264130290121188E-2</c:v>
                </c:pt>
                <c:pt idx="76">
                  <c:v>7.8054099735623106E-2</c:v>
                </c:pt>
                <c:pt idx="77">
                  <c:v>6.7791657460906166E-2</c:v>
                </c:pt>
                <c:pt idx="78">
                  <c:v>5.78715121303204E-2</c:v>
                </c:pt>
                <c:pt idx="79">
                  <c:v>4.8003439456090813E-2</c:v>
                </c:pt>
                <c:pt idx="80">
                  <c:v>3.9908042340688739E-2</c:v>
                </c:pt>
                <c:pt idx="81">
                  <c:v>3.4236605120262095E-2</c:v>
                </c:pt>
                <c:pt idx="82">
                  <c:v>2.5622079943877878E-2</c:v>
                </c:pt>
                <c:pt idx="83">
                  <c:v>1.934555639788273E-2</c:v>
                </c:pt>
                <c:pt idx="84">
                  <c:v>1.3545282973017108E-2</c:v>
                </c:pt>
                <c:pt idx="85">
                  <c:v>7.8835444969386475E-3</c:v>
                </c:pt>
                <c:pt idx="86">
                  <c:v>2.3687883968232844E-3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111" formatCode="General">
                  <c:v>0</c:v>
                </c:pt>
                <c:pt idx="112" formatCode="General">
                  <c:v>0</c:v>
                </c:pt>
                <c:pt idx="113" formatCode="General">
                  <c:v>0</c:v>
                </c:pt>
                <c:pt idx="114" formatCode="General">
                  <c:v>0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'Fig4'!$G$1</c:f>
              <c:strCache>
                <c:ptCount val="1"/>
                <c:pt idx="0">
                  <c:v>Taiwan Labor Income 2000</c:v>
                </c:pt>
              </c:strCache>
            </c:strRef>
          </c:tx>
          <c:spPr>
            <a:ln cmpd="dbl">
              <a:solidFill>
                <a:srgbClr val="00B0F0"/>
              </a:solidFill>
            </a:ln>
          </c:spPr>
          <c:marker>
            <c:symbol val="none"/>
          </c:marker>
          <c:xVal>
            <c:numRef>
              <c:f>'Fig4'!$A$2:$A$116</c:f>
              <c:numCache>
                <c:formatCode>General</c:formatCode>
                <c:ptCount val="11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</c:numCache>
            </c:numRef>
          </c:xVal>
          <c:yVal>
            <c:numRef>
              <c:f>'Fig4'!$G$2:$G$116</c:f>
              <c:numCache>
                <c:formatCode>0.000</c:formatCode>
                <c:ptCount val="1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1.2913654244321723E-5</c:v>
                </c:pt>
                <c:pt idx="12">
                  <c:v>2.8266860822553778E-4</c:v>
                </c:pt>
                <c:pt idx="13">
                  <c:v>1.2830163954887395E-3</c:v>
                </c:pt>
                <c:pt idx="14">
                  <c:v>4.7355355689792092E-3</c:v>
                </c:pt>
                <c:pt idx="15">
                  <c:v>1.0937354593865604E-2</c:v>
                </c:pt>
                <c:pt idx="16">
                  <c:v>2.5509176081660513E-2</c:v>
                </c:pt>
                <c:pt idx="17">
                  <c:v>5.2095221769095985E-2</c:v>
                </c:pt>
                <c:pt idx="18">
                  <c:v>9.0484039713388753E-2</c:v>
                </c:pt>
                <c:pt idx="19">
                  <c:v>0.14206396913412048</c:v>
                </c:pt>
                <c:pt idx="20">
                  <c:v>0.21140472760902604</c:v>
                </c:pt>
                <c:pt idx="21">
                  <c:v>0.29457150602634335</c:v>
                </c:pt>
                <c:pt idx="22">
                  <c:v>0.3911421621849262</c:v>
                </c:pt>
                <c:pt idx="23">
                  <c:v>0.49506379206713774</c:v>
                </c:pt>
                <c:pt idx="24">
                  <c:v>0.59803918322628213</c:v>
                </c:pt>
                <c:pt idx="25">
                  <c:v>0.68620682413194878</c:v>
                </c:pt>
                <c:pt idx="26">
                  <c:v>0.75979799043330054</c:v>
                </c:pt>
                <c:pt idx="27">
                  <c:v>0.82013417872789141</c:v>
                </c:pt>
                <c:pt idx="28">
                  <c:v>0.86532382787564543</c:v>
                </c:pt>
                <c:pt idx="29">
                  <c:v>0.89828610571769973</c:v>
                </c:pt>
                <c:pt idx="30">
                  <c:v>0.92435739547748719</c:v>
                </c:pt>
                <c:pt idx="31">
                  <c:v>0.94409022970827716</c:v>
                </c:pt>
                <c:pt idx="32">
                  <c:v>0.95752474261543152</c:v>
                </c:pt>
                <c:pt idx="33">
                  <c:v>0.9680101550168716</c:v>
                </c:pt>
                <c:pt idx="34">
                  <c:v>0.97912934577543387</c:v>
                </c:pt>
                <c:pt idx="35">
                  <c:v>0.99521070036314196</c:v>
                </c:pt>
                <c:pt idx="36">
                  <c:v>1.0173818250155733</c:v>
                </c:pt>
                <c:pt idx="37">
                  <c:v>1.0318163332678929</c:v>
                </c:pt>
                <c:pt idx="38">
                  <c:v>1.0383808720450551</c:v>
                </c:pt>
                <c:pt idx="39">
                  <c:v>1.0354763040137835</c:v>
                </c:pt>
                <c:pt idx="40">
                  <c:v>1.0268769549160681</c:v>
                </c:pt>
                <c:pt idx="41">
                  <c:v>1.0316153568057307</c:v>
                </c:pt>
                <c:pt idx="42">
                  <c:v>1.0546267341137974</c:v>
                </c:pt>
                <c:pt idx="43">
                  <c:v>1.0754497282059079</c:v>
                </c:pt>
                <c:pt idx="44">
                  <c:v>1.0718211562142881</c:v>
                </c:pt>
                <c:pt idx="45">
                  <c:v>1.0382733588008588</c:v>
                </c:pt>
                <c:pt idx="46">
                  <c:v>0.98967425698360534</c:v>
                </c:pt>
                <c:pt idx="47">
                  <c:v>0.96123217801515182</c:v>
                </c:pt>
                <c:pt idx="48">
                  <c:v>0.94225963346462616</c:v>
                </c:pt>
                <c:pt idx="49">
                  <c:v>0.91679273918101867</c:v>
                </c:pt>
                <c:pt idx="50">
                  <c:v>0.89322070473929749</c:v>
                </c:pt>
                <c:pt idx="51">
                  <c:v>0.86257222186907112</c:v>
                </c:pt>
                <c:pt idx="52">
                  <c:v>0.81627164325600399</c:v>
                </c:pt>
                <c:pt idx="53">
                  <c:v>0.76406999253919172</c:v>
                </c:pt>
                <c:pt idx="54">
                  <c:v>0.7125005930027376</c:v>
                </c:pt>
                <c:pt idx="55">
                  <c:v>0.6637919620679591</c:v>
                </c:pt>
                <c:pt idx="56">
                  <c:v>0.60775379897132065</c:v>
                </c:pt>
                <c:pt idx="57">
                  <c:v>0.54791125529397355</c:v>
                </c:pt>
                <c:pt idx="58">
                  <c:v>0.48976219793039205</c:v>
                </c:pt>
                <c:pt idx="59">
                  <c:v>0.43815690973998034</c:v>
                </c:pt>
                <c:pt idx="60">
                  <c:v>0.39118623650633955</c:v>
                </c:pt>
                <c:pt idx="61">
                  <c:v>0.34397094009861728</c:v>
                </c:pt>
                <c:pt idx="62">
                  <c:v>0.29753991004635644</c:v>
                </c:pt>
                <c:pt idx="63">
                  <c:v>0.25469705816128091</c:v>
                </c:pt>
                <c:pt idx="64">
                  <c:v>0.21664204287674607</c:v>
                </c:pt>
                <c:pt idx="65">
                  <c:v>0.18429895885273889</c:v>
                </c:pt>
                <c:pt idx="66">
                  <c:v>0.15638436673862277</c:v>
                </c:pt>
                <c:pt idx="67">
                  <c:v>0.13248197341928072</c:v>
                </c:pt>
                <c:pt idx="68">
                  <c:v>0.1132291613889983</c:v>
                </c:pt>
                <c:pt idx="69">
                  <c:v>9.7365139327573805E-2</c:v>
                </c:pt>
                <c:pt idx="70">
                  <c:v>8.5302634387981649E-2</c:v>
                </c:pt>
                <c:pt idx="71">
                  <c:v>7.4027564698080028E-2</c:v>
                </c:pt>
                <c:pt idx="72">
                  <c:v>6.6823917715911424E-2</c:v>
                </c:pt>
                <c:pt idx="73">
                  <c:v>5.9781769677529059E-2</c:v>
                </c:pt>
                <c:pt idx="74">
                  <c:v>5.3749203836693196E-2</c:v>
                </c:pt>
                <c:pt idx="75">
                  <c:v>4.7780454894156207E-2</c:v>
                </c:pt>
                <c:pt idx="76">
                  <c:v>4.2561500110793619E-2</c:v>
                </c:pt>
                <c:pt idx="77">
                  <c:v>3.7692375707817416E-2</c:v>
                </c:pt>
                <c:pt idx="78">
                  <c:v>3.3198547360213264E-2</c:v>
                </c:pt>
                <c:pt idx="79">
                  <c:v>2.9130364173136837E-2</c:v>
                </c:pt>
                <c:pt idx="80">
                  <c:v>2.5682100215513964E-2</c:v>
                </c:pt>
                <c:pt idx="81">
                  <c:v>2.2825741336011618E-2</c:v>
                </c:pt>
                <c:pt idx="82">
                  <c:v>2.0215345730400451E-2</c:v>
                </c:pt>
                <c:pt idx="83">
                  <c:v>1.7701068718543902E-2</c:v>
                </c:pt>
                <c:pt idx="84">
                  <c:v>1.5546515332653126E-2</c:v>
                </c:pt>
                <c:pt idx="85">
                  <c:v>1.3230876293660748E-2</c:v>
                </c:pt>
                <c:pt idx="86">
                  <c:v>1.0915473969510295E-2</c:v>
                </c:pt>
                <c:pt idx="87">
                  <c:v>8.5868090676328064E-3</c:v>
                </c:pt>
                <c:pt idx="88">
                  <c:v>6.238477469762786E-3</c:v>
                </c:pt>
                <c:pt idx="89">
                  <c:v>3.8668631086763053E-3</c:v>
                </c:pt>
                <c:pt idx="90">
                  <c:v>1.6027801263380802E-3</c:v>
                </c:pt>
                <c:pt idx="111" formatCode="General">
                  <c:v>0</c:v>
                </c:pt>
                <c:pt idx="112" formatCode="General">
                  <c:v>0</c:v>
                </c:pt>
                <c:pt idx="113" formatCode="General">
                  <c:v>0</c:v>
                </c:pt>
                <c:pt idx="114" formatCode="General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0979200"/>
        <c:axId val="50980736"/>
      </c:scatterChart>
      <c:valAx>
        <c:axId val="50979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0980736"/>
        <c:crosses val="autoZero"/>
        <c:crossBetween val="midCat"/>
      </c:valAx>
      <c:valAx>
        <c:axId val="50980736"/>
        <c:scaling>
          <c:orientation val="minMax"/>
          <c:min val="0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ash"/>
            </a:ln>
          </c:spPr>
        </c:majorGridlines>
        <c:numFmt formatCode="0.000" sourceLinked="1"/>
        <c:majorTickMark val="out"/>
        <c:minorTickMark val="none"/>
        <c:tickLblPos val="nextTo"/>
        <c:crossAx val="50979200"/>
        <c:crosses val="autoZero"/>
        <c:crossBetween val="midCat"/>
      </c:valAx>
      <c:spPr>
        <a:ln>
          <a:solidFill>
            <a:schemeClr val="bg1">
              <a:lumMod val="50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59688028579760866"/>
          <c:y val="4.560148731408574E-2"/>
          <c:w val="0.35518627879848352"/>
          <c:h val="0.26820920822397198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graphs!$H$1</c:f>
              <c:strCache>
                <c:ptCount val="1"/>
                <c:pt idx="0">
                  <c:v>consumption/income ratio</c:v>
                </c:pt>
              </c:strCache>
            </c:strRef>
          </c:tx>
          <c:spPr>
            <a:ln w="19050" cap="rnd">
              <a:solidFill>
                <a:srgbClr val="0000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00FF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graphs!$A$2:$A$28</c:f>
              <c:numCache>
                <c:formatCode>General</c:formatCode>
                <c:ptCount val="27"/>
                <c:pt idx="0">
                  <c:v>1977</c:v>
                </c:pt>
                <c:pt idx="1">
                  <c:v>1978</c:v>
                </c:pt>
                <c:pt idx="2">
                  <c:v>1979</c:v>
                </c:pt>
                <c:pt idx="3">
                  <c:v>1980</c:v>
                </c:pt>
                <c:pt idx="4">
                  <c:v>1981</c:v>
                </c:pt>
                <c:pt idx="5">
                  <c:v>1982</c:v>
                </c:pt>
                <c:pt idx="6">
                  <c:v>1983</c:v>
                </c:pt>
                <c:pt idx="7">
                  <c:v>1984</c:v>
                </c:pt>
                <c:pt idx="8">
                  <c:v>1985</c:v>
                </c:pt>
                <c:pt idx="9">
                  <c:v>1986</c:v>
                </c:pt>
                <c:pt idx="10">
                  <c:v>1987</c:v>
                </c:pt>
                <c:pt idx="11">
                  <c:v>1988</c:v>
                </c:pt>
                <c:pt idx="12">
                  <c:v>1989</c:v>
                </c:pt>
                <c:pt idx="13">
                  <c:v>1990</c:v>
                </c:pt>
                <c:pt idx="14">
                  <c:v>1991</c:v>
                </c:pt>
                <c:pt idx="15">
                  <c:v>1992</c:v>
                </c:pt>
                <c:pt idx="16">
                  <c:v>1993</c:v>
                </c:pt>
                <c:pt idx="17">
                  <c:v>1994</c:v>
                </c:pt>
                <c:pt idx="18">
                  <c:v>1995</c:v>
                </c:pt>
                <c:pt idx="19">
                  <c:v>1996</c:v>
                </c:pt>
                <c:pt idx="20">
                  <c:v>1997</c:v>
                </c:pt>
                <c:pt idx="21">
                  <c:v>1998</c:v>
                </c:pt>
                <c:pt idx="22">
                  <c:v>1999</c:v>
                </c:pt>
                <c:pt idx="23">
                  <c:v>2000</c:v>
                </c:pt>
                <c:pt idx="24">
                  <c:v>2001</c:v>
                </c:pt>
                <c:pt idx="25">
                  <c:v>2002</c:v>
                </c:pt>
                <c:pt idx="26">
                  <c:v>2003</c:v>
                </c:pt>
              </c:numCache>
            </c:numRef>
          </c:xVal>
          <c:yVal>
            <c:numRef>
              <c:f>graphs!$H$2:$H$28</c:f>
              <c:numCache>
                <c:formatCode>0%</c:formatCode>
                <c:ptCount val="27"/>
                <c:pt idx="0">
                  <c:v>0.48881684085297378</c:v>
                </c:pt>
                <c:pt idx="1">
                  <c:v>0.46819111416151693</c:v>
                </c:pt>
                <c:pt idx="2">
                  <c:v>0.46665361598172783</c:v>
                </c:pt>
                <c:pt idx="3">
                  <c:v>0.48430858675539751</c:v>
                </c:pt>
                <c:pt idx="4">
                  <c:v>0.46044141159283131</c:v>
                </c:pt>
                <c:pt idx="5">
                  <c:v>0.46798964864845544</c:v>
                </c:pt>
                <c:pt idx="6">
                  <c:v>0.47292536108209587</c:v>
                </c:pt>
                <c:pt idx="7">
                  <c:v>0.46076858274115928</c:v>
                </c:pt>
                <c:pt idx="8">
                  <c:v>0.48242771111578386</c:v>
                </c:pt>
                <c:pt idx="9">
                  <c:v>0.44644174123489494</c:v>
                </c:pt>
                <c:pt idx="10">
                  <c:v>0.45918038679774736</c:v>
                </c:pt>
                <c:pt idx="11">
                  <c:v>0.49193192560866211</c:v>
                </c:pt>
                <c:pt idx="12">
                  <c:v>0.51635849552174529</c:v>
                </c:pt>
                <c:pt idx="13">
                  <c:v>0.52859808909573236</c:v>
                </c:pt>
                <c:pt idx="14">
                  <c:v>0.52065481179134299</c:v>
                </c:pt>
                <c:pt idx="15">
                  <c:v>0.51948414362594486</c:v>
                </c:pt>
                <c:pt idx="16">
                  <c:v>0.52214534119429301</c:v>
                </c:pt>
                <c:pt idx="17">
                  <c:v>0.5288943959012824</c:v>
                </c:pt>
                <c:pt idx="18">
                  <c:v>0.55223717893081614</c:v>
                </c:pt>
                <c:pt idx="19">
                  <c:v>0.57862421724791469</c:v>
                </c:pt>
                <c:pt idx="20">
                  <c:v>0.58069705560268392</c:v>
                </c:pt>
                <c:pt idx="21">
                  <c:v>0.67390454375265585</c:v>
                </c:pt>
                <c:pt idx="22">
                  <c:v>0.59438251182893609</c:v>
                </c:pt>
                <c:pt idx="23">
                  <c:v>0.60128477190624197</c:v>
                </c:pt>
                <c:pt idx="24">
                  <c:v>0.61977310446498834</c:v>
                </c:pt>
                <c:pt idx="25">
                  <c:v>0.61984624566005375</c:v>
                </c:pt>
                <c:pt idx="26">
                  <c:v>0.60686602924724786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5476864"/>
        <c:axId val="85478784"/>
      </c:scatterChart>
      <c:valAx>
        <c:axId val="854768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85478784"/>
        <c:crosses val="autoZero"/>
        <c:crossBetween val="midCat"/>
      </c:valAx>
      <c:valAx>
        <c:axId val="85478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854768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graphs!$B$1</c:f>
              <c:strCache>
                <c:ptCount val="1"/>
                <c:pt idx="0">
                  <c:v>First Quarter</c:v>
                </c:pt>
              </c:strCache>
            </c:strRef>
          </c:tx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xVal>
            <c:numRef>
              <c:f>graphs!$A$2:$A$28</c:f>
              <c:numCache>
                <c:formatCode>General</c:formatCode>
                <c:ptCount val="27"/>
                <c:pt idx="0">
                  <c:v>1977</c:v>
                </c:pt>
                <c:pt idx="1">
                  <c:v>1978</c:v>
                </c:pt>
                <c:pt idx="2">
                  <c:v>1979</c:v>
                </c:pt>
                <c:pt idx="3">
                  <c:v>1980</c:v>
                </c:pt>
                <c:pt idx="4">
                  <c:v>1981</c:v>
                </c:pt>
                <c:pt idx="5">
                  <c:v>1982</c:v>
                </c:pt>
                <c:pt idx="6">
                  <c:v>1983</c:v>
                </c:pt>
                <c:pt idx="7">
                  <c:v>1984</c:v>
                </c:pt>
                <c:pt idx="8">
                  <c:v>1985</c:v>
                </c:pt>
                <c:pt idx="9">
                  <c:v>1986</c:v>
                </c:pt>
                <c:pt idx="10">
                  <c:v>1987</c:v>
                </c:pt>
                <c:pt idx="11">
                  <c:v>1988</c:v>
                </c:pt>
                <c:pt idx="12">
                  <c:v>1989</c:v>
                </c:pt>
                <c:pt idx="13">
                  <c:v>1990</c:v>
                </c:pt>
                <c:pt idx="14">
                  <c:v>1991</c:v>
                </c:pt>
                <c:pt idx="15">
                  <c:v>1992</c:v>
                </c:pt>
                <c:pt idx="16">
                  <c:v>1993</c:v>
                </c:pt>
                <c:pt idx="17">
                  <c:v>1994</c:v>
                </c:pt>
                <c:pt idx="18">
                  <c:v>1995</c:v>
                </c:pt>
                <c:pt idx="19">
                  <c:v>1996</c:v>
                </c:pt>
                <c:pt idx="20">
                  <c:v>1997</c:v>
                </c:pt>
                <c:pt idx="21">
                  <c:v>1998</c:v>
                </c:pt>
                <c:pt idx="22">
                  <c:v>1999</c:v>
                </c:pt>
                <c:pt idx="23">
                  <c:v>2000</c:v>
                </c:pt>
                <c:pt idx="24">
                  <c:v>2001</c:v>
                </c:pt>
                <c:pt idx="25">
                  <c:v>2002</c:v>
                </c:pt>
                <c:pt idx="26">
                  <c:v>2003</c:v>
                </c:pt>
              </c:numCache>
            </c:numRef>
          </c:xVal>
          <c:yVal>
            <c:numRef>
              <c:f>graphs!$B$2:$B$28</c:f>
              <c:numCache>
                <c:formatCode>General</c:formatCode>
                <c:ptCount val="27"/>
                <c:pt idx="0">
                  <c:v>18</c:v>
                </c:pt>
                <c:pt idx="1">
                  <c:v>18</c:v>
                </c:pt>
                <c:pt idx="2">
                  <c:v>18</c:v>
                </c:pt>
                <c:pt idx="3">
                  <c:v>18</c:v>
                </c:pt>
                <c:pt idx="4">
                  <c:v>18</c:v>
                </c:pt>
                <c:pt idx="5">
                  <c:v>19</c:v>
                </c:pt>
                <c:pt idx="6">
                  <c:v>19</c:v>
                </c:pt>
                <c:pt idx="7">
                  <c:v>19</c:v>
                </c:pt>
                <c:pt idx="8">
                  <c:v>19</c:v>
                </c:pt>
                <c:pt idx="9">
                  <c:v>19</c:v>
                </c:pt>
                <c:pt idx="10">
                  <c:v>19</c:v>
                </c:pt>
                <c:pt idx="11">
                  <c:v>19</c:v>
                </c:pt>
                <c:pt idx="12">
                  <c:v>19</c:v>
                </c:pt>
                <c:pt idx="13">
                  <c:v>19</c:v>
                </c:pt>
                <c:pt idx="14">
                  <c:v>20</c:v>
                </c:pt>
                <c:pt idx="15">
                  <c:v>20</c:v>
                </c:pt>
                <c:pt idx="16">
                  <c:v>20</c:v>
                </c:pt>
                <c:pt idx="17">
                  <c:v>20</c:v>
                </c:pt>
                <c:pt idx="18">
                  <c:v>20</c:v>
                </c:pt>
                <c:pt idx="19">
                  <c:v>21</c:v>
                </c:pt>
                <c:pt idx="20">
                  <c:v>21</c:v>
                </c:pt>
                <c:pt idx="21">
                  <c:v>21</c:v>
                </c:pt>
                <c:pt idx="22">
                  <c:v>21</c:v>
                </c:pt>
                <c:pt idx="23">
                  <c:v>21</c:v>
                </c:pt>
                <c:pt idx="24">
                  <c:v>22</c:v>
                </c:pt>
                <c:pt idx="25">
                  <c:v>22</c:v>
                </c:pt>
                <c:pt idx="26">
                  <c:v>22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graphs!$C$1</c:f>
              <c:strCache>
                <c:ptCount val="1"/>
                <c:pt idx="0">
                  <c:v>Last Quarter</c:v>
                </c:pt>
              </c:strCache>
            </c:strRef>
          </c:tx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xVal>
            <c:numRef>
              <c:f>graphs!$A$2:$A$28</c:f>
              <c:numCache>
                <c:formatCode>General</c:formatCode>
                <c:ptCount val="27"/>
                <c:pt idx="0">
                  <c:v>1977</c:v>
                </c:pt>
                <c:pt idx="1">
                  <c:v>1978</c:v>
                </c:pt>
                <c:pt idx="2">
                  <c:v>1979</c:v>
                </c:pt>
                <c:pt idx="3">
                  <c:v>1980</c:v>
                </c:pt>
                <c:pt idx="4">
                  <c:v>1981</c:v>
                </c:pt>
                <c:pt idx="5">
                  <c:v>1982</c:v>
                </c:pt>
                <c:pt idx="6">
                  <c:v>1983</c:v>
                </c:pt>
                <c:pt idx="7">
                  <c:v>1984</c:v>
                </c:pt>
                <c:pt idx="8">
                  <c:v>1985</c:v>
                </c:pt>
                <c:pt idx="9">
                  <c:v>1986</c:v>
                </c:pt>
                <c:pt idx="10">
                  <c:v>1987</c:v>
                </c:pt>
                <c:pt idx="11">
                  <c:v>1988</c:v>
                </c:pt>
                <c:pt idx="12">
                  <c:v>1989</c:v>
                </c:pt>
                <c:pt idx="13">
                  <c:v>1990</c:v>
                </c:pt>
                <c:pt idx="14">
                  <c:v>1991</c:v>
                </c:pt>
                <c:pt idx="15">
                  <c:v>1992</c:v>
                </c:pt>
                <c:pt idx="16">
                  <c:v>1993</c:v>
                </c:pt>
                <c:pt idx="17">
                  <c:v>1994</c:v>
                </c:pt>
                <c:pt idx="18">
                  <c:v>1995</c:v>
                </c:pt>
                <c:pt idx="19">
                  <c:v>1996</c:v>
                </c:pt>
                <c:pt idx="20">
                  <c:v>1997</c:v>
                </c:pt>
                <c:pt idx="21">
                  <c:v>1998</c:v>
                </c:pt>
                <c:pt idx="22">
                  <c:v>1999</c:v>
                </c:pt>
                <c:pt idx="23">
                  <c:v>2000</c:v>
                </c:pt>
                <c:pt idx="24">
                  <c:v>2001</c:v>
                </c:pt>
                <c:pt idx="25">
                  <c:v>2002</c:v>
                </c:pt>
                <c:pt idx="26">
                  <c:v>2003</c:v>
                </c:pt>
              </c:numCache>
            </c:numRef>
          </c:xVal>
          <c:yVal>
            <c:numRef>
              <c:f>graphs!$C$2:$C$28</c:f>
              <c:numCache>
                <c:formatCode>General</c:formatCode>
                <c:ptCount val="27"/>
                <c:pt idx="0">
                  <c:v>68</c:v>
                </c:pt>
                <c:pt idx="1">
                  <c:v>68</c:v>
                </c:pt>
                <c:pt idx="2">
                  <c:v>68</c:v>
                </c:pt>
                <c:pt idx="3">
                  <c:v>68</c:v>
                </c:pt>
                <c:pt idx="4">
                  <c:v>69</c:v>
                </c:pt>
                <c:pt idx="5">
                  <c:v>69</c:v>
                </c:pt>
                <c:pt idx="6">
                  <c:v>69</c:v>
                </c:pt>
                <c:pt idx="7">
                  <c:v>68</c:v>
                </c:pt>
                <c:pt idx="8">
                  <c:v>69</c:v>
                </c:pt>
                <c:pt idx="9">
                  <c:v>69</c:v>
                </c:pt>
                <c:pt idx="10">
                  <c:v>68</c:v>
                </c:pt>
                <c:pt idx="11">
                  <c:v>69</c:v>
                </c:pt>
                <c:pt idx="12">
                  <c:v>69</c:v>
                </c:pt>
                <c:pt idx="13">
                  <c:v>69</c:v>
                </c:pt>
                <c:pt idx="14">
                  <c:v>69</c:v>
                </c:pt>
                <c:pt idx="15">
                  <c:v>68</c:v>
                </c:pt>
                <c:pt idx="16">
                  <c:v>68</c:v>
                </c:pt>
                <c:pt idx="17">
                  <c:v>64</c:v>
                </c:pt>
                <c:pt idx="18">
                  <c:v>64</c:v>
                </c:pt>
                <c:pt idx="19">
                  <c:v>63</c:v>
                </c:pt>
                <c:pt idx="20">
                  <c:v>63</c:v>
                </c:pt>
                <c:pt idx="21">
                  <c:v>62</c:v>
                </c:pt>
                <c:pt idx="22">
                  <c:v>63</c:v>
                </c:pt>
                <c:pt idx="23">
                  <c:v>63</c:v>
                </c:pt>
                <c:pt idx="24">
                  <c:v>62</c:v>
                </c:pt>
                <c:pt idx="25">
                  <c:v>62</c:v>
                </c:pt>
                <c:pt idx="26">
                  <c:v>63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graphs!$D$1</c:f>
              <c:strCache>
                <c:ptCount val="1"/>
                <c:pt idx="0">
                  <c:v>First Third</c:v>
                </c:pt>
              </c:strCache>
            </c:strRef>
          </c:tx>
          <c:spPr>
            <a:ln w="19050" cap="rnd">
              <a:solidFill>
                <a:srgbClr val="00B0F0"/>
              </a:solidFill>
              <a:prstDash val="sysDash"/>
              <a:round/>
            </a:ln>
            <a:effectLst/>
          </c:spPr>
          <c:marker>
            <c:symbol val="none"/>
          </c:marker>
          <c:xVal>
            <c:numRef>
              <c:f>graphs!$A$2:$A$28</c:f>
              <c:numCache>
                <c:formatCode>General</c:formatCode>
                <c:ptCount val="27"/>
                <c:pt idx="0">
                  <c:v>1977</c:v>
                </c:pt>
                <c:pt idx="1">
                  <c:v>1978</c:v>
                </c:pt>
                <c:pt idx="2">
                  <c:v>1979</c:v>
                </c:pt>
                <c:pt idx="3">
                  <c:v>1980</c:v>
                </c:pt>
                <c:pt idx="4">
                  <c:v>1981</c:v>
                </c:pt>
                <c:pt idx="5">
                  <c:v>1982</c:v>
                </c:pt>
                <c:pt idx="6">
                  <c:v>1983</c:v>
                </c:pt>
                <c:pt idx="7">
                  <c:v>1984</c:v>
                </c:pt>
                <c:pt idx="8">
                  <c:v>1985</c:v>
                </c:pt>
                <c:pt idx="9">
                  <c:v>1986</c:v>
                </c:pt>
                <c:pt idx="10">
                  <c:v>1987</c:v>
                </c:pt>
                <c:pt idx="11">
                  <c:v>1988</c:v>
                </c:pt>
                <c:pt idx="12">
                  <c:v>1989</c:v>
                </c:pt>
                <c:pt idx="13">
                  <c:v>1990</c:v>
                </c:pt>
                <c:pt idx="14">
                  <c:v>1991</c:v>
                </c:pt>
                <c:pt idx="15">
                  <c:v>1992</c:v>
                </c:pt>
                <c:pt idx="16">
                  <c:v>1993</c:v>
                </c:pt>
                <c:pt idx="17">
                  <c:v>1994</c:v>
                </c:pt>
                <c:pt idx="18">
                  <c:v>1995</c:v>
                </c:pt>
                <c:pt idx="19">
                  <c:v>1996</c:v>
                </c:pt>
                <c:pt idx="20">
                  <c:v>1997</c:v>
                </c:pt>
                <c:pt idx="21">
                  <c:v>1998</c:v>
                </c:pt>
                <c:pt idx="22">
                  <c:v>1999</c:v>
                </c:pt>
                <c:pt idx="23">
                  <c:v>2000</c:v>
                </c:pt>
                <c:pt idx="24">
                  <c:v>2001</c:v>
                </c:pt>
                <c:pt idx="25">
                  <c:v>2002</c:v>
                </c:pt>
                <c:pt idx="26">
                  <c:v>2003</c:v>
                </c:pt>
              </c:numCache>
            </c:numRef>
          </c:xVal>
          <c:yVal>
            <c:numRef>
              <c:f>graphs!$D$2:$D$28</c:f>
              <c:numCache>
                <c:formatCode>General</c:formatCode>
                <c:ptCount val="27"/>
                <c:pt idx="0">
                  <c:v>20</c:v>
                </c:pt>
                <c:pt idx="1">
                  <c:v>20</c:v>
                </c:pt>
                <c:pt idx="2">
                  <c:v>19</c:v>
                </c:pt>
                <c:pt idx="3">
                  <c:v>19</c:v>
                </c:pt>
                <c:pt idx="4">
                  <c:v>19</c:v>
                </c:pt>
                <c:pt idx="5">
                  <c:v>20</c:v>
                </c:pt>
                <c:pt idx="6">
                  <c:v>20</c:v>
                </c:pt>
                <c:pt idx="7">
                  <c:v>20</c:v>
                </c:pt>
                <c:pt idx="8">
                  <c:v>20</c:v>
                </c:pt>
                <c:pt idx="9">
                  <c:v>20</c:v>
                </c:pt>
                <c:pt idx="10">
                  <c:v>20</c:v>
                </c:pt>
                <c:pt idx="11">
                  <c:v>20</c:v>
                </c:pt>
                <c:pt idx="12">
                  <c:v>20</c:v>
                </c:pt>
                <c:pt idx="13">
                  <c:v>20</c:v>
                </c:pt>
                <c:pt idx="14">
                  <c:v>21</c:v>
                </c:pt>
                <c:pt idx="15">
                  <c:v>21</c:v>
                </c:pt>
                <c:pt idx="16">
                  <c:v>21</c:v>
                </c:pt>
                <c:pt idx="17">
                  <c:v>21</c:v>
                </c:pt>
                <c:pt idx="18">
                  <c:v>21</c:v>
                </c:pt>
                <c:pt idx="19">
                  <c:v>21</c:v>
                </c:pt>
                <c:pt idx="20">
                  <c:v>21</c:v>
                </c:pt>
                <c:pt idx="21">
                  <c:v>21</c:v>
                </c:pt>
                <c:pt idx="22">
                  <c:v>22</c:v>
                </c:pt>
                <c:pt idx="23">
                  <c:v>22</c:v>
                </c:pt>
                <c:pt idx="24">
                  <c:v>23</c:v>
                </c:pt>
                <c:pt idx="25">
                  <c:v>23</c:v>
                </c:pt>
                <c:pt idx="26">
                  <c:v>23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graphs!$E$1</c:f>
              <c:strCache>
                <c:ptCount val="1"/>
                <c:pt idx="0">
                  <c:v>Last Third</c:v>
                </c:pt>
              </c:strCache>
            </c:strRef>
          </c:tx>
          <c:spPr>
            <a:ln w="19050" cap="rnd">
              <a:solidFill>
                <a:srgbClr val="00B0F0"/>
              </a:solidFill>
              <a:prstDash val="sysDash"/>
              <a:round/>
            </a:ln>
            <a:effectLst/>
          </c:spPr>
          <c:marker>
            <c:symbol val="none"/>
          </c:marker>
          <c:xVal>
            <c:numRef>
              <c:f>graphs!$A$2:$A$28</c:f>
              <c:numCache>
                <c:formatCode>General</c:formatCode>
                <c:ptCount val="27"/>
                <c:pt idx="0">
                  <c:v>1977</c:v>
                </c:pt>
                <c:pt idx="1">
                  <c:v>1978</c:v>
                </c:pt>
                <c:pt idx="2">
                  <c:v>1979</c:v>
                </c:pt>
                <c:pt idx="3">
                  <c:v>1980</c:v>
                </c:pt>
                <c:pt idx="4">
                  <c:v>1981</c:v>
                </c:pt>
                <c:pt idx="5">
                  <c:v>1982</c:v>
                </c:pt>
                <c:pt idx="6">
                  <c:v>1983</c:v>
                </c:pt>
                <c:pt idx="7">
                  <c:v>1984</c:v>
                </c:pt>
                <c:pt idx="8">
                  <c:v>1985</c:v>
                </c:pt>
                <c:pt idx="9">
                  <c:v>1986</c:v>
                </c:pt>
                <c:pt idx="10">
                  <c:v>1987</c:v>
                </c:pt>
                <c:pt idx="11">
                  <c:v>1988</c:v>
                </c:pt>
                <c:pt idx="12">
                  <c:v>1989</c:v>
                </c:pt>
                <c:pt idx="13">
                  <c:v>1990</c:v>
                </c:pt>
                <c:pt idx="14">
                  <c:v>1991</c:v>
                </c:pt>
                <c:pt idx="15">
                  <c:v>1992</c:v>
                </c:pt>
                <c:pt idx="16">
                  <c:v>1993</c:v>
                </c:pt>
                <c:pt idx="17">
                  <c:v>1994</c:v>
                </c:pt>
                <c:pt idx="18">
                  <c:v>1995</c:v>
                </c:pt>
                <c:pt idx="19">
                  <c:v>1996</c:v>
                </c:pt>
                <c:pt idx="20">
                  <c:v>1997</c:v>
                </c:pt>
                <c:pt idx="21">
                  <c:v>1998</c:v>
                </c:pt>
                <c:pt idx="22">
                  <c:v>1999</c:v>
                </c:pt>
                <c:pt idx="23">
                  <c:v>2000</c:v>
                </c:pt>
                <c:pt idx="24">
                  <c:v>2001</c:v>
                </c:pt>
                <c:pt idx="25">
                  <c:v>2002</c:v>
                </c:pt>
                <c:pt idx="26">
                  <c:v>2003</c:v>
                </c:pt>
              </c:numCache>
            </c:numRef>
          </c:xVal>
          <c:yVal>
            <c:numRef>
              <c:f>graphs!$E$2:$E$28</c:f>
              <c:numCache>
                <c:formatCode>General</c:formatCode>
                <c:ptCount val="27"/>
                <c:pt idx="0">
                  <c:v>66</c:v>
                </c:pt>
                <c:pt idx="1">
                  <c:v>66</c:v>
                </c:pt>
                <c:pt idx="2">
                  <c:v>66</c:v>
                </c:pt>
                <c:pt idx="3">
                  <c:v>66</c:v>
                </c:pt>
                <c:pt idx="4">
                  <c:v>67</c:v>
                </c:pt>
                <c:pt idx="5">
                  <c:v>67</c:v>
                </c:pt>
                <c:pt idx="6">
                  <c:v>67</c:v>
                </c:pt>
                <c:pt idx="7">
                  <c:v>66</c:v>
                </c:pt>
                <c:pt idx="8">
                  <c:v>67</c:v>
                </c:pt>
                <c:pt idx="9">
                  <c:v>67</c:v>
                </c:pt>
                <c:pt idx="10">
                  <c:v>66</c:v>
                </c:pt>
                <c:pt idx="11">
                  <c:v>67</c:v>
                </c:pt>
                <c:pt idx="12">
                  <c:v>66</c:v>
                </c:pt>
                <c:pt idx="13">
                  <c:v>67</c:v>
                </c:pt>
                <c:pt idx="14">
                  <c:v>66</c:v>
                </c:pt>
                <c:pt idx="15">
                  <c:v>64</c:v>
                </c:pt>
                <c:pt idx="16">
                  <c:v>65</c:v>
                </c:pt>
                <c:pt idx="17">
                  <c:v>62</c:v>
                </c:pt>
                <c:pt idx="18">
                  <c:v>62</c:v>
                </c:pt>
                <c:pt idx="19">
                  <c:v>61</c:v>
                </c:pt>
                <c:pt idx="20">
                  <c:v>61</c:v>
                </c:pt>
                <c:pt idx="21">
                  <c:v>60</c:v>
                </c:pt>
                <c:pt idx="22">
                  <c:v>61</c:v>
                </c:pt>
                <c:pt idx="23">
                  <c:v>61</c:v>
                </c:pt>
                <c:pt idx="24">
                  <c:v>60</c:v>
                </c:pt>
                <c:pt idx="25">
                  <c:v>60</c:v>
                </c:pt>
                <c:pt idx="26">
                  <c:v>61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graphs!$F$1</c:f>
              <c:strCache>
                <c:ptCount val="1"/>
                <c:pt idx="0">
                  <c:v>First Half</c:v>
                </c:pt>
              </c:strCache>
            </c:strRef>
          </c:tx>
          <c:spPr>
            <a:ln w="19050" cap="rnd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graphs!$A$2:$A$28</c:f>
              <c:numCache>
                <c:formatCode>General</c:formatCode>
                <c:ptCount val="27"/>
                <c:pt idx="0">
                  <c:v>1977</c:v>
                </c:pt>
                <c:pt idx="1">
                  <c:v>1978</c:v>
                </c:pt>
                <c:pt idx="2">
                  <c:v>1979</c:v>
                </c:pt>
                <c:pt idx="3">
                  <c:v>1980</c:v>
                </c:pt>
                <c:pt idx="4">
                  <c:v>1981</c:v>
                </c:pt>
                <c:pt idx="5">
                  <c:v>1982</c:v>
                </c:pt>
                <c:pt idx="6">
                  <c:v>1983</c:v>
                </c:pt>
                <c:pt idx="7">
                  <c:v>1984</c:v>
                </c:pt>
                <c:pt idx="8">
                  <c:v>1985</c:v>
                </c:pt>
                <c:pt idx="9">
                  <c:v>1986</c:v>
                </c:pt>
                <c:pt idx="10">
                  <c:v>1987</c:v>
                </c:pt>
                <c:pt idx="11">
                  <c:v>1988</c:v>
                </c:pt>
                <c:pt idx="12">
                  <c:v>1989</c:v>
                </c:pt>
                <c:pt idx="13">
                  <c:v>1990</c:v>
                </c:pt>
                <c:pt idx="14">
                  <c:v>1991</c:v>
                </c:pt>
                <c:pt idx="15">
                  <c:v>1992</c:v>
                </c:pt>
                <c:pt idx="16">
                  <c:v>1993</c:v>
                </c:pt>
                <c:pt idx="17">
                  <c:v>1994</c:v>
                </c:pt>
                <c:pt idx="18">
                  <c:v>1995</c:v>
                </c:pt>
                <c:pt idx="19">
                  <c:v>1996</c:v>
                </c:pt>
                <c:pt idx="20">
                  <c:v>1997</c:v>
                </c:pt>
                <c:pt idx="21">
                  <c:v>1998</c:v>
                </c:pt>
                <c:pt idx="22">
                  <c:v>1999</c:v>
                </c:pt>
                <c:pt idx="23">
                  <c:v>2000</c:v>
                </c:pt>
                <c:pt idx="24">
                  <c:v>2001</c:v>
                </c:pt>
                <c:pt idx="25">
                  <c:v>2002</c:v>
                </c:pt>
                <c:pt idx="26">
                  <c:v>2003</c:v>
                </c:pt>
              </c:numCache>
            </c:numRef>
          </c:xVal>
          <c:yVal>
            <c:numRef>
              <c:f>graphs!$F$2:$F$28</c:f>
              <c:numCache>
                <c:formatCode>General</c:formatCode>
                <c:ptCount val="27"/>
                <c:pt idx="0">
                  <c:v>23</c:v>
                </c:pt>
                <c:pt idx="1">
                  <c:v>23</c:v>
                </c:pt>
                <c:pt idx="2">
                  <c:v>22</c:v>
                </c:pt>
                <c:pt idx="3">
                  <c:v>22</c:v>
                </c:pt>
                <c:pt idx="4">
                  <c:v>22</c:v>
                </c:pt>
                <c:pt idx="5">
                  <c:v>22</c:v>
                </c:pt>
                <c:pt idx="6">
                  <c:v>22</c:v>
                </c:pt>
                <c:pt idx="7">
                  <c:v>22</c:v>
                </c:pt>
                <c:pt idx="8">
                  <c:v>22</c:v>
                </c:pt>
                <c:pt idx="9">
                  <c:v>22</c:v>
                </c:pt>
                <c:pt idx="10">
                  <c:v>22</c:v>
                </c:pt>
                <c:pt idx="11">
                  <c:v>22</c:v>
                </c:pt>
                <c:pt idx="12">
                  <c:v>22</c:v>
                </c:pt>
                <c:pt idx="13">
                  <c:v>22</c:v>
                </c:pt>
                <c:pt idx="14">
                  <c:v>23</c:v>
                </c:pt>
                <c:pt idx="15">
                  <c:v>23</c:v>
                </c:pt>
                <c:pt idx="16">
                  <c:v>23</c:v>
                </c:pt>
                <c:pt idx="17">
                  <c:v>23</c:v>
                </c:pt>
                <c:pt idx="18">
                  <c:v>23</c:v>
                </c:pt>
                <c:pt idx="19">
                  <c:v>23</c:v>
                </c:pt>
                <c:pt idx="20">
                  <c:v>23</c:v>
                </c:pt>
                <c:pt idx="21">
                  <c:v>23</c:v>
                </c:pt>
                <c:pt idx="22">
                  <c:v>23</c:v>
                </c:pt>
                <c:pt idx="23">
                  <c:v>24</c:v>
                </c:pt>
                <c:pt idx="24">
                  <c:v>24</c:v>
                </c:pt>
                <c:pt idx="25">
                  <c:v>24</c:v>
                </c:pt>
                <c:pt idx="26">
                  <c:v>24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graphs!$G$1</c:f>
              <c:strCache>
                <c:ptCount val="1"/>
                <c:pt idx="0">
                  <c:v>Last Half</c:v>
                </c:pt>
              </c:strCache>
            </c:strRef>
          </c:tx>
          <c:spPr>
            <a:ln w="19050" cap="rnd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graphs!$A$2:$A$28</c:f>
              <c:numCache>
                <c:formatCode>General</c:formatCode>
                <c:ptCount val="27"/>
                <c:pt idx="0">
                  <c:v>1977</c:v>
                </c:pt>
                <c:pt idx="1">
                  <c:v>1978</c:v>
                </c:pt>
                <c:pt idx="2">
                  <c:v>1979</c:v>
                </c:pt>
                <c:pt idx="3">
                  <c:v>1980</c:v>
                </c:pt>
                <c:pt idx="4">
                  <c:v>1981</c:v>
                </c:pt>
                <c:pt idx="5">
                  <c:v>1982</c:v>
                </c:pt>
                <c:pt idx="6">
                  <c:v>1983</c:v>
                </c:pt>
                <c:pt idx="7">
                  <c:v>1984</c:v>
                </c:pt>
                <c:pt idx="8">
                  <c:v>1985</c:v>
                </c:pt>
                <c:pt idx="9">
                  <c:v>1986</c:v>
                </c:pt>
                <c:pt idx="10">
                  <c:v>1987</c:v>
                </c:pt>
                <c:pt idx="11">
                  <c:v>1988</c:v>
                </c:pt>
                <c:pt idx="12">
                  <c:v>1989</c:v>
                </c:pt>
                <c:pt idx="13">
                  <c:v>1990</c:v>
                </c:pt>
                <c:pt idx="14">
                  <c:v>1991</c:v>
                </c:pt>
                <c:pt idx="15">
                  <c:v>1992</c:v>
                </c:pt>
                <c:pt idx="16">
                  <c:v>1993</c:v>
                </c:pt>
                <c:pt idx="17">
                  <c:v>1994</c:v>
                </c:pt>
                <c:pt idx="18">
                  <c:v>1995</c:v>
                </c:pt>
                <c:pt idx="19">
                  <c:v>1996</c:v>
                </c:pt>
                <c:pt idx="20">
                  <c:v>1997</c:v>
                </c:pt>
                <c:pt idx="21">
                  <c:v>1998</c:v>
                </c:pt>
                <c:pt idx="22">
                  <c:v>1999</c:v>
                </c:pt>
                <c:pt idx="23">
                  <c:v>2000</c:v>
                </c:pt>
                <c:pt idx="24">
                  <c:v>2001</c:v>
                </c:pt>
                <c:pt idx="25">
                  <c:v>2002</c:v>
                </c:pt>
                <c:pt idx="26">
                  <c:v>2003</c:v>
                </c:pt>
              </c:numCache>
            </c:numRef>
          </c:xVal>
          <c:yVal>
            <c:numRef>
              <c:f>graphs!$G$2:$G$28</c:f>
              <c:numCache>
                <c:formatCode>General</c:formatCode>
                <c:ptCount val="27"/>
                <c:pt idx="0">
                  <c:v>62</c:v>
                </c:pt>
                <c:pt idx="1">
                  <c:v>62</c:v>
                </c:pt>
                <c:pt idx="2">
                  <c:v>62</c:v>
                </c:pt>
                <c:pt idx="3">
                  <c:v>62</c:v>
                </c:pt>
                <c:pt idx="4">
                  <c:v>63</c:v>
                </c:pt>
                <c:pt idx="5">
                  <c:v>63</c:v>
                </c:pt>
                <c:pt idx="6">
                  <c:v>63</c:v>
                </c:pt>
                <c:pt idx="7">
                  <c:v>62</c:v>
                </c:pt>
                <c:pt idx="8">
                  <c:v>63</c:v>
                </c:pt>
                <c:pt idx="9">
                  <c:v>62</c:v>
                </c:pt>
                <c:pt idx="10">
                  <c:v>62</c:v>
                </c:pt>
                <c:pt idx="11">
                  <c:v>62</c:v>
                </c:pt>
                <c:pt idx="12">
                  <c:v>61</c:v>
                </c:pt>
                <c:pt idx="13">
                  <c:v>62</c:v>
                </c:pt>
                <c:pt idx="14">
                  <c:v>61</c:v>
                </c:pt>
                <c:pt idx="15">
                  <c:v>59</c:v>
                </c:pt>
                <c:pt idx="16">
                  <c:v>59</c:v>
                </c:pt>
                <c:pt idx="17">
                  <c:v>57</c:v>
                </c:pt>
                <c:pt idx="18">
                  <c:v>57</c:v>
                </c:pt>
                <c:pt idx="19">
                  <c:v>57</c:v>
                </c:pt>
                <c:pt idx="20">
                  <c:v>57</c:v>
                </c:pt>
                <c:pt idx="21">
                  <c:v>57</c:v>
                </c:pt>
                <c:pt idx="22">
                  <c:v>58</c:v>
                </c:pt>
                <c:pt idx="23">
                  <c:v>57</c:v>
                </c:pt>
                <c:pt idx="24">
                  <c:v>57</c:v>
                </c:pt>
                <c:pt idx="25">
                  <c:v>57</c:v>
                </c:pt>
                <c:pt idx="26">
                  <c:v>57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5562880"/>
        <c:axId val="85564416"/>
      </c:scatterChart>
      <c:valAx>
        <c:axId val="855628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85564416"/>
        <c:crosses val="autoZero"/>
        <c:crossBetween val="midCat"/>
      </c:valAx>
      <c:valAx>
        <c:axId val="85564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8556288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588505747126438"/>
          <c:y val="0.33432320959880013"/>
          <c:w val="0.47299358413531639"/>
          <c:h val="0.20023375984251968"/>
        </c:manualLayout>
      </c:layout>
      <c:overlay val="1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support.ratio!$B$1</c:f>
              <c:strCache>
                <c:ptCount val="1"/>
                <c:pt idx="0">
                  <c:v>N0-14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support.ratio!$A$2:$A$50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cat>
          <c:val>
            <c:numRef>
              <c:f>support.ratio!$B$2:$B$50</c:f>
              <c:numCache>
                <c:formatCode>#,##0</c:formatCode>
                <c:ptCount val="49"/>
                <c:pt idx="0">
                  <c:v>3411.7699999999995</c:v>
                </c:pt>
                <c:pt idx="1">
                  <c:v>3349.2869999999998</c:v>
                </c:pt>
                <c:pt idx="2">
                  <c:v>3262.7890000000002</c:v>
                </c:pt>
                <c:pt idx="3">
                  <c:v>3149.0770000000002</c:v>
                </c:pt>
                <c:pt idx="4">
                  <c:v>3084.4899999999993</c:v>
                </c:pt>
                <c:pt idx="5">
                  <c:v>3029.7619999999997</c:v>
                </c:pt>
                <c:pt idx="6">
                  <c:v>2993.3510000000001</c:v>
                </c:pt>
                <c:pt idx="7">
                  <c:v>2965.2039999999997</c:v>
                </c:pt>
                <c:pt idx="8">
                  <c:v>2946.8779999999997</c:v>
                </c:pt>
                <c:pt idx="9">
                  <c:v>2930.1950000000006</c:v>
                </c:pt>
                <c:pt idx="10">
                  <c:v>2914.5119999999997</c:v>
                </c:pt>
                <c:pt idx="11">
                  <c:v>2905.0549999999998</c:v>
                </c:pt>
                <c:pt idx="12">
                  <c:v>2898.8729999999996</c:v>
                </c:pt>
                <c:pt idx="13">
                  <c:v>2918.3210000000004</c:v>
                </c:pt>
                <c:pt idx="14">
                  <c:v>2910.0510000000004</c:v>
                </c:pt>
                <c:pt idx="15">
                  <c:v>2866.6490000000003</c:v>
                </c:pt>
                <c:pt idx="16">
                  <c:v>2849.6840000000002</c:v>
                </c:pt>
                <c:pt idx="17">
                  <c:v>2838.165</c:v>
                </c:pt>
                <c:pt idx="18">
                  <c:v>2827.8939999999998</c:v>
                </c:pt>
                <c:pt idx="19">
                  <c:v>2814.1200000000003</c:v>
                </c:pt>
                <c:pt idx="20">
                  <c:v>2797.1819999999998</c:v>
                </c:pt>
                <c:pt idx="21">
                  <c:v>2776.3020000000001</c:v>
                </c:pt>
                <c:pt idx="22">
                  <c:v>2751.2750000000001</c:v>
                </c:pt>
                <c:pt idx="23">
                  <c:v>2720.8440000000001</c:v>
                </c:pt>
                <c:pt idx="24">
                  <c:v>2682.5130000000004</c:v>
                </c:pt>
                <c:pt idx="25">
                  <c:v>2639.5260000000003</c:v>
                </c:pt>
                <c:pt idx="26">
                  <c:v>2593.5080000000003</c:v>
                </c:pt>
                <c:pt idx="27">
                  <c:v>2545.0120000000002</c:v>
                </c:pt>
                <c:pt idx="28">
                  <c:v>2492.9079999999999</c:v>
                </c:pt>
                <c:pt idx="29">
                  <c:v>2437.5470000000005</c:v>
                </c:pt>
                <c:pt idx="30">
                  <c:v>2380.8850000000002</c:v>
                </c:pt>
                <c:pt idx="31">
                  <c:v>2325.1249999999995</c:v>
                </c:pt>
                <c:pt idx="32">
                  <c:v>2271.6580000000004</c:v>
                </c:pt>
                <c:pt idx="33">
                  <c:v>2220.3530000000001</c:v>
                </c:pt>
                <c:pt idx="34">
                  <c:v>2171.9450000000002</c:v>
                </c:pt>
                <c:pt idx="35">
                  <c:v>2126.4479999999999</c:v>
                </c:pt>
                <c:pt idx="36">
                  <c:v>2084.23</c:v>
                </c:pt>
                <c:pt idx="37">
                  <c:v>2046.3509999999999</c:v>
                </c:pt>
                <c:pt idx="38">
                  <c:v>2014.3530000000001</c:v>
                </c:pt>
                <c:pt idx="39">
                  <c:v>1988.6470000000002</c:v>
                </c:pt>
                <c:pt idx="40">
                  <c:v>1966.4229999999995</c:v>
                </c:pt>
                <c:pt idx="41">
                  <c:v>1946.5840000000001</c:v>
                </c:pt>
                <c:pt idx="42">
                  <c:v>1929.0730000000001</c:v>
                </c:pt>
                <c:pt idx="43">
                  <c:v>1914.779</c:v>
                </c:pt>
                <c:pt idx="44">
                  <c:v>1903.155</c:v>
                </c:pt>
                <c:pt idx="45">
                  <c:v>1892.2429999999999</c:v>
                </c:pt>
                <c:pt idx="46">
                  <c:v>1881.2739999999994</c:v>
                </c:pt>
                <c:pt idx="47">
                  <c:v>1870.1759999999999</c:v>
                </c:pt>
                <c:pt idx="48">
                  <c:v>1858.509</c:v>
                </c:pt>
              </c:numCache>
            </c:numRef>
          </c:val>
        </c:ser>
        <c:ser>
          <c:idx val="1"/>
          <c:order val="1"/>
          <c:tx>
            <c:strRef>
              <c:f>support.ratio!$C$1</c:f>
              <c:strCache>
                <c:ptCount val="1"/>
                <c:pt idx="0">
                  <c:v>N15-64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support.ratio!$A$2:$A$50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cat>
          <c:val>
            <c:numRef>
              <c:f>support.ratio!$C$2:$C$50</c:f>
              <c:numCache>
                <c:formatCode>#,##0</c:formatCode>
                <c:ptCount val="49"/>
                <c:pt idx="0">
                  <c:v>17304.825000000001</c:v>
                </c:pt>
                <c:pt idx="1">
                  <c:v>17335.726000000006</c:v>
                </c:pt>
                <c:pt idx="2">
                  <c:v>17352.465999999997</c:v>
                </c:pt>
                <c:pt idx="3">
                  <c:v>17375.616999999998</c:v>
                </c:pt>
                <c:pt idx="4">
                  <c:v>17304.878000000001</c:v>
                </c:pt>
                <c:pt idx="5">
                  <c:v>17228.237000000001</c:v>
                </c:pt>
                <c:pt idx="6">
                  <c:v>17127.202999999998</c:v>
                </c:pt>
                <c:pt idx="7">
                  <c:v>17006.463000000003</c:v>
                </c:pt>
                <c:pt idx="8">
                  <c:v>16859.395</c:v>
                </c:pt>
                <c:pt idx="9">
                  <c:v>16704.161</c:v>
                </c:pt>
                <c:pt idx="10">
                  <c:v>16559.058000000001</c:v>
                </c:pt>
                <c:pt idx="11">
                  <c:v>16391.649999999998</c:v>
                </c:pt>
                <c:pt idx="12">
                  <c:v>16210.445000000005</c:v>
                </c:pt>
                <c:pt idx="13">
                  <c:v>16001.209000000004</c:v>
                </c:pt>
                <c:pt idx="14">
                  <c:v>15817.262999999999</c:v>
                </c:pt>
                <c:pt idx="15">
                  <c:v>15663.705000000002</c:v>
                </c:pt>
                <c:pt idx="16">
                  <c:v>15477.274999999998</c:v>
                </c:pt>
                <c:pt idx="17">
                  <c:v>15288.236999999994</c:v>
                </c:pt>
                <c:pt idx="18">
                  <c:v>15101.609</c:v>
                </c:pt>
                <c:pt idx="19">
                  <c:v>14911.568999999996</c:v>
                </c:pt>
                <c:pt idx="20">
                  <c:v>14744.79</c:v>
                </c:pt>
                <c:pt idx="21">
                  <c:v>14562.135000000002</c:v>
                </c:pt>
                <c:pt idx="22">
                  <c:v>14378.752999999999</c:v>
                </c:pt>
                <c:pt idx="23">
                  <c:v>14196.701000000001</c:v>
                </c:pt>
                <c:pt idx="24">
                  <c:v>14026.219999999998</c:v>
                </c:pt>
                <c:pt idx="25">
                  <c:v>13865.639000000003</c:v>
                </c:pt>
                <c:pt idx="26">
                  <c:v>13704.656999999997</c:v>
                </c:pt>
                <c:pt idx="27">
                  <c:v>13542.638000000004</c:v>
                </c:pt>
                <c:pt idx="28">
                  <c:v>13375.645</c:v>
                </c:pt>
                <c:pt idx="29">
                  <c:v>13158.025</c:v>
                </c:pt>
                <c:pt idx="30">
                  <c:v>12970.303</c:v>
                </c:pt>
                <c:pt idx="31">
                  <c:v>12763.934999999999</c:v>
                </c:pt>
                <c:pt idx="32">
                  <c:v>12544.540999999997</c:v>
                </c:pt>
                <c:pt idx="33">
                  <c:v>12331.045</c:v>
                </c:pt>
                <c:pt idx="34">
                  <c:v>12110.62</c:v>
                </c:pt>
                <c:pt idx="35">
                  <c:v>11896.610999999999</c:v>
                </c:pt>
                <c:pt idx="36">
                  <c:v>11698.311</c:v>
                </c:pt>
                <c:pt idx="37">
                  <c:v>11506.641000000001</c:v>
                </c:pt>
                <c:pt idx="38">
                  <c:v>11333.618999999999</c:v>
                </c:pt>
                <c:pt idx="39">
                  <c:v>11188.956</c:v>
                </c:pt>
                <c:pt idx="40">
                  <c:v>11033.581</c:v>
                </c:pt>
                <c:pt idx="41">
                  <c:v>10846.680999999999</c:v>
                </c:pt>
                <c:pt idx="42">
                  <c:v>10684.885</c:v>
                </c:pt>
                <c:pt idx="43">
                  <c:v>10497.992999999999</c:v>
                </c:pt>
                <c:pt idx="44">
                  <c:v>10323.024000000001</c:v>
                </c:pt>
                <c:pt idx="45">
                  <c:v>10145.308000000001</c:v>
                </c:pt>
                <c:pt idx="46">
                  <c:v>9961.4439999999977</c:v>
                </c:pt>
                <c:pt idx="47">
                  <c:v>9780.848</c:v>
                </c:pt>
                <c:pt idx="48">
                  <c:v>9598.1610000000019</c:v>
                </c:pt>
              </c:numCache>
            </c:numRef>
          </c:val>
        </c:ser>
        <c:ser>
          <c:idx val="2"/>
          <c:order val="2"/>
          <c:tx>
            <c:strRef>
              <c:f>support.ratio!$D$1</c:f>
              <c:strCache>
                <c:ptCount val="1"/>
                <c:pt idx="0">
                  <c:v>N65+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support.ratio!$A$2:$A$50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cat>
          <c:val>
            <c:numRef>
              <c:f>support.ratio!$D$2:$D$50</c:f>
              <c:numCache>
                <c:formatCode>#,##0</c:formatCode>
                <c:ptCount val="49"/>
                <c:pt idx="0">
                  <c:v>2601.6180000000004</c:v>
                </c:pt>
                <c:pt idx="1">
                  <c:v>2695.8670000000006</c:v>
                </c:pt>
                <c:pt idx="2">
                  <c:v>2813.6700000000005</c:v>
                </c:pt>
                <c:pt idx="3">
                  <c:v>2945.1670000000004</c:v>
                </c:pt>
                <c:pt idx="4">
                  <c:v>3117.8860000000009</c:v>
                </c:pt>
                <c:pt idx="5">
                  <c:v>3282.3390000000004</c:v>
                </c:pt>
                <c:pt idx="6">
                  <c:v>3448.6560000000009</c:v>
                </c:pt>
                <c:pt idx="7">
                  <c:v>3621.9629999999993</c:v>
                </c:pt>
                <c:pt idx="8">
                  <c:v>3807.6540000000018</c:v>
                </c:pt>
                <c:pt idx="9">
                  <c:v>3996.2639999999997</c:v>
                </c:pt>
                <c:pt idx="10">
                  <c:v>4170.021999999999</c:v>
                </c:pt>
                <c:pt idx="11">
                  <c:v>4355.4150000000009</c:v>
                </c:pt>
                <c:pt idx="12">
                  <c:v>4546.7020000000002</c:v>
                </c:pt>
                <c:pt idx="13">
                  <c:v>4736.0239999999994</c:v>
                </c:pt>
                <c:pt idx="14">
                  <c:v>4923.3809999999976</c:v>
                </c:pt>
                <c:pt idx="15">
                  <c:v>5110.68</c:v>
                </c:pt>
                <c:pt idx="16">
                  <c:v>5297.9259999999986</c:v>
                </c:pt>
                <c:pt idx="17">
                  <c:v>5474.3300000000008</c:v>
                </c:pt>
                <c:pt idx="18">
                  <c:v>5639.3460000000023</c:v>
                </c:pt>
                <c:pt idx="19">
                  <c:v>5802.755000000001</c:v>
                </c:pt>
                <c:pt idx="20">
                  <c:v>5936.8510000000006</c:v>
                </c:pt>
                <c:pt idx="21">
                  <c:v>6081.1399999999985</c:v>
                </c:pt>
                <c:pt idx="22">
                  <c:v>6220.0929999999998</c:v>
                </c:pt>
                <c:pt idx="23">
                  <c:v>6351.9059999999999</c:v>
                </c:pt>
                <c:pt idx="24">
                  <c:v>6468.7259999999997</c:v>
                </c:pt>
                <c:pt idx="25">
                  <c:v>6570.0899999999992</c:v>
                </c:pt>
                <c:pt idx="26">
                  <c:v>6665.4630000000016</c:v>
                </c:pt>
                <c:pt idx="27">
                  <c:v>6755.2489999999989</c:v>
                </c:pt>
                <c:pt idx="28">
                  <c:v>6843.6210000000019</c:v>
                </c:pt>
                <c:pt idx="29">
                  <c:v>6976.2739999999985</c:v>
                </c:pt>
                <c:pt idx="30">
                  <c:v>7072.3929999999991</c:v>
                </c:pt>
                <c:pt idx="31">
                  <c:v>7179.1010000000015</c:v>
                </c:pt>
                <c:pt idx="32">
                  <c:v>7289.4989999999989</c:v>
                </c:pt>
                <c:pt idx="33">
                  <c:v>7385.2910000000002</c:v>
                </c:pt>
                <c:pt idx="34">
                  <c:v>7479.0079999999998</c:v>
                </c:pt>
                <c:pt idx="35">
                  <c:v>7557.1780000000017</c:v>
                </c:pt>
                <c:pt idx="36">
                  <c:v>7610.6749999999975</c:v>
                </c:pt>
                <c:pt idx="37">
                  <c:v>7648.6439999999984</c:v>
                </c:pt>
                <c:pt idx="38">
                  <c:v>7658.518</c:v>
                </c:pt>
                <c:pt idx="39">
                  <c:v>7630.7060000000001</c:v>
                </c:pt>
                <c:pt idx="40">
                  <c:v>7606.6580000000004</c:v>
                </c:pt>
                <c:pt idx="41">
                  <c:v>7608.5209999999988</c:v>
                </c:pt>
                <c:pt idx="42">
                  <c:v>7580.5529999999999</c:v>
                </c:pt>
                <c:pt idx="43">
                  <c:v>7572.5959999999986</c:v>
                </c:pt>
                <c:pt idx="44">
                  <c:v>7548.4289999999992</c:v>
                </c:pt>
                <c:pt idx="45">
                  <c:v>7524.7179999999998</c:v>
                </c:pt>
                <c:pt idx="46">
                  <c:v>7505.8970000000008</c:v>
                </c:pt>
                <c:pt idx="47">
                  <c:v>7482.8500000000013</c:v>
                </c:pt>
                <c:pt idx="48">
                  <c:v>7461.4770000000008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5594752"/>
        <c:axId val="95604736"/>
      </c:areaChart>
      <c:catAx>
        <c:axId val="95594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604736"/>
        <c:crosses val="autoZero"/>
        <c:auto val="1"/>
        <c:lblAlgn val="ctr"/>
        <c:lblOffset val="100"/>
        <c:noMultiLvlLbl val="0"/>
      </c:catAx>
      <c:valAx>
        <c:axId val="95604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594752"/>
        <c:crosses val="autoZero"/>
        <c:crossBetween val="midCat"/>
      </c:valAx>
      <c:spPr>
        <a:noFill/>
        <a:ln>
          <a:solidFill>
            <a:schemeClr val="tx1">
              <a:lumMod val="50000"/>
              <a:lumOff val="50000"/>
            </a:schemeClr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support.ratio!$G$1</c:f>
              <c:strCache>
                <c:ptCount val="1"/>
                <c:pt idx="0">
                  <c:v>N0-22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support.ratio!$A$2:$A$50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cat>
          <c:val>
            <c:numRef>
              <c:f>support.ratio!$G$2:$G$50</c:f>
              <c:numCache>
                <c:formatCode>#,##0</c:formatCode>
                <c:ptCount val="49"/>
                <c:pt idx="0">
                  <c:v>5995.8729999999996</c:v>
                </c:pt>
                <c:pt idx="1">
                  <c:v>5866.7729999999992</c:v>
                </c:pt>
                <c:pt idx="2">
                  <c:v>5745.2270000000008</c:v>
                </c:pt>
                <c:pt idx="3">
                  <c:v>5617.8739999999998</c:v>
                </c:pt>
                <c:pt idx="4">
                  <c:v>5484.4249999999993</c:v>
                </c:pt>
                <c:pt idx="5">
                  <c:v>5354.1629999999996</c:v>
                </c:pt>
                <c:pt idx="6">
                  <c:v>5221.4490000000005</c:v>
                </c:pt>
                <c:pt idx="7">
                  <c:v>5090.0490000000009</c:v>
                </c:pt>
                <c:pt idx="8">
                  <c:v>4957.5289999999995</c:v>
                </c:pt>
                <c:pt idx="9">
                  <c:v>4880.9670000000006</c:v>
                </c:pt>
                <c:pt idx="10">
                  <c:v>4789.302999999999</c:v>
                </c:pt>
                <c:pt idx="11">
                  <c:v>4674.0839999999989</c:v>
                </c:pt>
                <c:pt idx="12">
                  <c:v>4607.2649999999994</c:v>
                </c:pt>
                <c:pt idx="13">
                  <c:v>4551</c:v>
                </c:pt>
                <c:pt idx="14">
                  <c:v>4513.384</c:v>
                </c:pt>
                <c:pt idx="15">
                  <c:v>4484.402</c:v>
                </c:pt>
                <c:pt idx="16">
                  <c:v>4463.7209999999995</c:v>
                </c:pt>
                <c:pt idx="17">
                  <c:v>4441.2209999999995</c:v>
                </c:pt>
                <c:pt idx="18">
                  <c:v>4416.7489999999998</c:v>
                </c:pt>
                <c:pt idx="19">
                  <c:v>4395.5070000000014</c:v>
                </c:pt>
                <c:pt idx="20">
                  <c:v>4374.0060000000003</c:v>
                </c:pt>
                <c:pt idx="21">
                  <c:v>4373.8719999999994</c:v>
                </c:pt>
                <c:pt idx="22">
                  <c:v>4341.3120000000008</c:v>
                </c:pt>
                <c:pt idx="23">
                  <c:v>4268.2539999999999</c:v>
                </c:pt>
                <c:pt idx="24">
                  <c:v>4215.5029999999997</c:v>
                </c:pt>
                <c:pt idx="25">
                  <c:v>4166.889000000001</c:v>
                </c:pt>
                <c:pt idx="26">
                  <c:v>4118.7910000000002</c:v>
                </c:pt>
                <c:pt idx="27">
                  <c:v>4067.5980000000004</c:v>
                </c:pt>
                <c:pt idx="28">
                  <c:v>4013.5409999999993</c:v>
                </c:pt>
                <c:pt idx="29">
                  <c:v>3956.6</c:v>
                </c:pt>
                <c:pt idx="30">
                  <c:v>3898.7380000000003</c:v>
                </c:pt>
                <c:pt idx="31">
                  <c:v>3840.2609999999991</c:v>
                </c:pt>
                <c:pt idx="32">
                  <c:v>3780.605</c:v>
                </c:pt>
                <c:pt idx="33">
                  <c:v>3720.116</c:v>
                </c:pt>
                <c:pt idx="34">
                  <c:v>3659.4850000000006</c:v>
                </c:pt>
                <c:pt idx="35">
                  <c:v>3598.1870000000004</c:v>
                </c:pt>
                <c:pt idx="36">
                  <c:v>3535.9080000000004</c:v>
                </c:pt>
                <c:pt idx="37">
                  <c:v>3473.0809999999997</c:v>
                </c:pt>
                <c:pt idx="38">
                  <c:v>3410.4320000000002</c:v>
                </c:pt>
                <c:pt idx="39">
                  <c:v>3349.4780000000001</c:v>
                </c:pt>
                <c:pt idx="40">
                  <c:v>3290.7739999999994</c:v>
                </c:pt>
                <c:pt idx="41">
                  <c:v>3233.7950000000001</c:v>
                </c:pt>
                <c:pt idx="42">
                  <c:v>3179.614</c:v>
                </c:pt>
                <c:pt idx="43">
                  <c:v>3128.98</c:v>
                </c:pt>
                <c:pt idx="44">
                  <c:v>3082.1429999999991</c:v>
                </c:pt>
                <c:pt idx="45">
                  <c:v>3039.3760000000007</c:v>
                </c:pt>
                <c:pt idx="46">
                  <c:v>3001.6009999999992</c:v>
                </c:pt>
                <c:pt idx="47">
                  <c:v>2969.18</c:v>
                </c:pt>
                <c:pt idx="48">
                  <c:v>2939.9990000000003</c:v>
                </c:pt>
              </c:numCache>
            </c:numRef>
          </c:val>
        </c:ser>
        <c:ser>
          <c:idx val="1"/>
          <c:order val="1"/>
          <c:tx>
            <c:strRef>
              <c:f>support.ratio!$H$1</c:f>
              <c:strCache>
                <c:ptCount val="1"/>
                <c:pt idx="0">
                  <c:v>N23-63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support.ratio!$A$2:$A$50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cat>
          <c:val>
            <c:numRef>
              <c:f>support.ratio!$H$2:$H$50</c:f>
              <c:numCache>
                <c:formatCode>#,##0</c:formatCode>
                <c:ptCount val="49"/>
                <c:pt idx="0">
                  <c:v>14033.072000000002</c:v>
                </c:pt>
                <c:pt idx="1">
                  <c:v>14041.315000000002</c:v>
                </c:pt>
                <c:pt idx="2">
                  <c:v>14035.780999999997</c:v>
                </c:pt>
                <c:pt idx="3">
                  <c:v>14026.887000000001</c:v>
                </c:pt>
                <c:pt idx="4">
                  <c:v>14013.236999999999</c:v>
                </c:pt>
                <c:pt idx="5">
                  <c:v>13979.204000000002</c:v>
                </c:pt>
                <c:pt idx="6">
                  <c:v>13940.252999999997</c:v>
                </c:pt>
                <c:pt idx="7">
                  <c:v>13910.523999999999</c:v>
                </c:pt>
                <c:pt idx="8">
                  <c:v>13865.541999999999</c:v>
                </c:pt>
                <c:pt idx="9">
                  <c:v>13754.562000000002</c:v>
                </c:pt>
                <c:pt idx="10">
                  <c:v>13656.504000000001</c:v>
                </c:pt>
                <c:pt idx="11">
                  <c:v>13579.047</c:v>
                </c:pt>
                <c:pt idx="12">
                  <c:v>13448.012000000004</c:v>
                </c:pt>
                <c:pt idx="13">
                  <c:v>13301.460000000001</c:v>
                </c:pt>
                <c:pt idx="14">
                  <c:v>13142.306</c:v>
                </c:pt>
                <c:pt idx="15">
                  <c:v>12980.743</c:v>
                </c:pt>
                <c:pt idx="16">
                  <c:v>12805.407999999998</c:v>
                </c:pt>
                <c:pt idx="17">
                  <c:v>12653.215999999995</c:v>
                </c:pt>
                <c:pt idx="18">
                  <c:v>12484.349999999999</c:v>
                </c:pt>
                <c:pt idx="19">
                  <c:v>12308.667000000001</c:v>
                </c:pt>
                <c:pt idx="20">
                  <c:v>12130.77</c:v>
                </c:pt>
                <c:pt idx="21">
                  <c:v>11936.661000000002</c:v>
                </c:pt>
                <c:pt idx="22">
                  <c:v>11780.034000000001</c:v>
                </c:pt>
                <c:pt idx="23">
                  <c:v>11658.223999999997</c:v>
                </c:pt>
                <c:pt idx="24">
                  <c:v>11509.868999999997</c:v>
                </c:pt>
                <c:pt idx="25">
                  <c:v>11348.025</c:v>
                </c:pt>
                <c:pt idx="26">
                  <c:v>11130.686</c:v>
                </c:pt>
                <c:pt idx="27">
                  <c:v>10944.126000000002</c:v>
                </c:pt>
                <c:pt idx="28">
                  <c:v>10739.494999999999</c:v>
                </c:pt>
                <c:pt idx="29">
                  <c:v>10524.419</c:v>
                </c:pt>
                <c:pt idx="30">
                  <c:v>10317.483999999999</c:v>
                </c:pt>
                <c:pt idx="31">
                  <c:v>10106.652999999998</c:v>
                </c:pt>
                <c:pt idx="32">
                  <c:v>9906.6939999999977</c:v>
                </c:pt>
                <c:pt idx="33">
                  <c:v>9727.3050000000003</c:v>
                </c:pt>
                <c:pt idx="34">
                  <c:v>9559.1650000000009</c:v>
                </c:pt>
                <c:pt idx="35">
                  <c:v>9415.4679999999971</c:v>
                </c:pt>
                <c:pt idx="36">
                  <c:v>9306.9010000000017</c:v>
                </c:pt>
                <c:pt idx="37">
                  <c:v>9191.9009999999998</c:v>
                </c:pt>
                <c:pt idx="38">
                  <c:v>9048.0999999999985</c:v>
                </c:pt>
                <c:pt idx="39">
                  <c:v>8930.9869999999974</c:v>
                </c:pt>
                <c:pt idx="40">
                  <c:v>8788.9770000000008</c:v>
                </c:pt>
                <c:pt idx="41">
                  <c:v>8659.5939999999991</c:v>
                </c:pt>
                <c:pt idx="42">
                  <c:v>8525.5460000000021</c:v>
                </c:pt>
                <c:pt idx="43">
                  <c:v>8382.1059999999998</c:v>
                </c:pt>
                <c:pt idx="44">
                  <c:v>8238.4740000000038</c:v>
                </c:pt>
                <c:pt idx="45">
                  <c:v>8088.4190000000008</c:v>
                </c:pt>
                <c:pt idx="46">
                  <c:v>7934.663999999997</c:v>
                </c:pt>
                <c:pt idx="47">
                  <c:v>7774.1699999999992</c:v>
                </c:pt>
                <c:pt idx="48">
                  <c:v>7660.965000000002</c:v>
                </c:pt>
              </c:numCache>
            </c:numRef>
          </c:val>
        </c:ser>
        <c:ser>
          <c:idx val="2"/>
          <c:order val="2"/>
          <c:tx>
            <c:strRef>
              <c:f>support.ratio!$I$1</c:f>
              <c:strCache>
                <c:ptCount val="1"/>
                <c:pt idx="0">
                  <c:v>N64+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support.ratio!$A$2:$A$50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cat>
          <c:val>
            <c:numRef>
              <c:f>support.ratio!$I$2:$I$50</c:f>
              <c:numCache>
                <c:formatCode>#,##0</c:formatCode>
                <c:ptCount val="49"/>
                <c:pt idx="0">
                  <c:v>3289.268</c:v>
                </c:pt>
                <c:pt idx="1">
                  <c:v>3472.7919999999999</c:v>
                </c:pt>
                <c:pt idx="2">
                  <c:v>3647.9169999999999</c:v>
                </c:pt>
                <c:pt idx="3">
                  <c:v>3825.1000000000008</c:v>
                </c:pt>
                <c:pt idx="4">
                  <c:v>4009.5920000000001</c:v>
                </c:pt>
                <c:pt idx="5">
                  <c:v>4206.9709999999995</c:v>
                </c:pt>
                <c:pt idx="6">
                  <c:v>4407.5079999999998</c:v>
                </c:pt>
                <c:pt idx="7">
                  <c:v>4593.0569999999998</c:v>
                </c:pt>
                <c:pt idx="8">
                  <c:v>4790.8559999999979</c:v>
                </c:pt>
                <c:pt idx="9">
                  <c:v>4995.0910000000022</c:v>
                </c:pt>
                <c:pt idx="10">
                  <c:v>5197.7850000000035</c:v>
                </c:pt>
                <c:pt idx="11">
                  <c:v>5398.9889999999996</c:v>
                </c:pt>
                <c:pt idx="12">
                  <c:v>5600.7430000000004</c:v>
                </c:pt>
                <c:pt idx="13">
                  <c:v>5803.0939999999982</c:v>
                </c:pt>
                <c:pt idx="14">
                  <c:v>5995.0049999999983</c:v>
                </c:pt>
                <c:pt idx="15">
                  <c:v>6175.8889999999992</c:v>
                </c:pt>
                <c:pt idx="16">
                  <c:v>6355.7559999999985</c:v>
                </c:pt>
                <c:pt idx="17">
                  <c:v>6506.295000000001</c:v>
                </c:pt>
                <c:pt idx="18">
                  <c:v>6667.7500000000009</c:v>
                </c:pt>
                <c:pt idx="19">
                  <c:v>6824.27</c:v>
                </c:pt>
                <c:pt idx="20">
                  <c:v>6974.0470000000005</c:v>
                </c:pt>
                <c:pt idx="21">
                  <c:v>7109.0439999999981</c:v>
                </c:pt>
                <c:pt idx="22">
                  <c:v>7228.7750000000005</c:v>
                </c:pt>
                <c:pt idx="23">
                  <c:v>7342.9730000000009</c:v>
                </c:pt>
                <c:pt idx="24">
                  <c:v>7452.0869999999986</c:v>
                </c:pt>
                <c:pt idx="25">
                  <c:v>7560.3410000000003</c:v>
                </c:pt>
                <c:pt idx="26">
                  <c:v>7714.1510000000017</c:v>
                </c:pt>
                <c:pt idx="27">
                  <c:v>7831.1749999999984</c:v>
                </c:pt>
                <c:pt idx="28">
                  <c:v>7959.1380000000017</c:v>
                </c:pt>
                <c:pt idx="29">
                  <c:v>8090.8269999999984</c:v>
                </c:pt>
                <c:pt idx="30">
                  <c:v>8207.3590000000004</c:v>
                </c:pt>
                <c:pt idx="31">
                  <c:v>8321.247000000003</c:v>
                </c:pt>
                <c:pt idx="32">
                  <c:v>8418.3989999999994</c:v>
                </c:pt>
                <c:pt idx="33">
                  <c:v>8489.268</c:v>
                </c:pt>
                <c:pt idx="34">
                  <c:v>8542.9230000000025</c:v>
                </c:pt>
                <c:pt idx="35">
                  <c:v>8566.582000000004</c:v>
                </c:pt>
                <c:pt idx="36">
                  <c:v>8550.4069999999992</c:v>
                </c:pt>
                <c:pt idx="37">
                  <c:v>8536.653999999995</c:v>
                </c:pt>
                <c:pt idx="38">
                  <c:v>8547.9579999999987</c:v>
                </c:pt>
                <c:pt idx="39">
                  <c:v>8527.8439999999973</c:v>
                </c:pt>
                <c:pt idx="40">
                  <c:v>8526.9109999999982</c:v>
                </c:pt>
                <c:pt idx="41">
                  <c:v>8508.3970000000008</c:v>
                </c:pt>
                <c:pt idx="42">
                  <c:v>8489.3510000000006</c:v>
                </c:pt>
                <c:pt idx="43">
                  <c:v>8474.2819999999974</c:v>
                </c:pt>
                <c:pt idx="44">
                  <c:v>8453.9910000000018</c:v>
                </c:pt>
                <c:pt idx="45">
                  <c:v>8434.4739999999965</c:v>
                </c:pt>
                <c:pt idx="46">
                  <c:v>8412.35</c:v>
                </c:pt>
                <c:pt idx="47">
                  <c:v>8390.5239999999994</c:v>
                </c:pt>
                <c:pt idx="48">
                  <c:v>8317.1830000000027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5630464"/>
        <c:axId val="95632000"/>
      </c:areaChart>
      <c:catAx>
        <c:axId val="95630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632000"/>
        <c:crosses val="autoZero"/>
        <c:auto val="1"/>
        <c:lblAlgn val="ctr"/>
        <c:lblOffset val="100"/>
        <c:noMultiLvlLbl val="0"/>
      </c:catAx>
      <c:valAx>
        <c:axId val="95632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630464"/>
        <c:crosses val="autoZero"/>
        <c:crossBetween val="midCat"/>
      </c:valAx>
      <c:spPr>
        <a:noFill/>
        <a:ln>
          <a:solidFill>
            <a:schemeClr val="tx1">
              <a:lumMod val="50000"/>
              <a:lumOff val="50000"/>
            </a:schemeClr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7543987557111"/>
          <c:y val="3.5833229179685872E-2"/>
          <c:w val="0.82929498396033829"/>
          <c:h val="0.8616091738532683"/>
        </c:manualLayout>
      </c:layout>
      <c:lineChart>
        <c:grouping val="standard"/>
        <c:varyColors val="0"/>
        <c:ser>
          <c:idx val="0"/>
          <c:order val="0"/>
          <c:tx>
            <c:strRef>
              <c:f>support.ratio!$E$1</c:f>
              <c:strCache>
                <c:ptCount val="1"/>
                <c:pt idx="0">
                  <c:v>Conventional Support Ratio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support.ratio!$A$2:$A$50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cat>
          <c:val>
            <c:numRef>
              <c:f>support.ratio!$E$2:$E$50</c:f>
              <c:numCache>
                <c:formatCode>#,##0.00</c:formatCode>
                <c:ptCount val="49"/>
                <c:pt idx="0">
                  <c:v>0.34749776435184981</c:v>
                </c:pt>
                <c:pt idx="1">
                  <c:v>0.34871074912005406</c:v>
                </c:pt>
                <c:pt idx="2">
                  <c:v>0.35017841268209382</c:v>
                </c:pt>
                <c:pt idx="3">
                  <c:v>0.35073540122345015</c:v>
                </c:pt>
                <c:pt idx="4">
                  <c:v>0.3584177825466322</c:v>
                </c:pt>
                <c:pt idx="5">
                  <c:v>0.36638113348452311</c:v>
                </c:pt>
                <c:pt idx="6">
                  <c:v>0.37612720535863342</c:v>
                </c:pt>
                <c:pt idx="7">
                  <c:v>0.38733315681220709</c:v>
                </c:pt>
                <c:pt idx="8">
                  <c:v>0.40063905021502855</c:v>
                </c:pt>
                <c:pt idx="9">
                  <c:v>0.41465470788984854</c:v>
                </c:pt>
                <c:pt idx="10">
                  <c:v>0.4278343611091886</c:v>
                </c:pt>
                <c:pt idx="11">
                  <c:v>0.44293710517245072</c:v>
                </c:pt>
                <c:pt idx="12">
                  <c:v>0.4593072552912642</c:v>
                </c:pt>
                <c:pt idx="13">
                  <c:v>0.47836041639103627</c:v>
                </c:pt>
                <c:pt idx="14">
                  <c:v>0.49524573246332176</c:v>
                </c:pt>
                <c:pt idx="15">
                  <c:v>0.50928748977333271</c:v>
                </c:pt>
                <c:pt idx="16">
                  <c:v>0.52642406366753836</c:v>
                </c:pt>
                <c:pt idx="17">
                  <c:v>0.54371835025843751</c:v>
                </c:pt>
                <c:pt idx="18">
                  <c:v>0.56068462638649974</c:v>
                </c:pt>
                <c:pt idx="19">
                  <c:v>0.57786507912078222</c:v>
                </c:pt>
                <c:pt idx="20">
                  <c:v>0.59234705953764</c:v>
                </c:pt>
                <c:pt idx="21">
                  <c:v>0.6082516059629991</c:v>
                </c:pt>
                <c:pt idx="22">
                  <c:v>0.62393227006542229</c:v>
                </c:pt>
                <c:pt idx="23">
                  <c:v>0.63907452865281866</c:v>
                </c:pt>
                <c:pt idx="24">
                  <c:v>0.65243800539275731</c:v>
                </c:pt>
                <c:pt idx="25">
                  <c:v>0.66420422455827666</c:v>
                </c:pt>
                <c:pt idx="26">
                  <c:v>0.67560764198622436</c:v>
                </c:pt>
                <c:pt idx="27">
                  <c:v>0.68673924533757713</c:v>
                </c:pt>
                <c:pt idx="28">
                  <c:v>0.6980245812444934</c:v>
                </c:pt>
                <c:pt idx="29">
                  <c:v>0.71544331311120024</c:v>
                </c:pt>
                <c:pt idx="30">
                  <c:v>0.72884018206822143</c:v>
                </c:pt>
                <c:pt idx="31">
                  <c:v>0.74461566907070598</c:v>
                </c:pt>
                <c:pt idx="32">
                  <c:v>0.76217671096933726</c:v>
                </c:pt>
                <c:pt idx="33">
                  <c:v>0.77898053246906485</c:v>
                </c:pt>
                <c:pt idx="34">
                  <c:v>0.7968999935593718</c:v>
                </c:pt>
                <c:pt idx="35">
                  <c:v>0.81398189786990627</c:v>
                </c:pt>
                <c:pt idx="36">
                  <c:v>0.82874399560757084</c:v>
                </c:pt>
                <c:pt idx="37">
                  <c:v>0.84255648542437345</c:v>
                </c:pt>
                <c:pt idx="38">
                  <c:v>0.85346710525561165</c:v>
                </c:pt>
                <c:pt idx="39">
                  <c:v>0.85971854746769949</c:v>
                </c:pt>
                <c:pt idx="40">
                  <c:v>0.86763137008737234</c:v>
                </c:pt>
                <c:pt idx="41">
                  <c:v>0.88092431223892365</c:v>
                </c:pt>
                <c:pt idx="42">
                  <c:v>0.89000733278832667</c:v>
                </c:pt>
                <c:pt idx="43">
                  <c:v>0.90373226577689658</c:v>
                </c:pt>
                <c:pt idx="44">
                  <c:v>0.9155828757154878</c:v>
                </c:pt>
                <c:pt idx="45">
                  <c:v>0.92820848810110035</c:v>
                </c:pt>
                <c:pt idx="46">
                  <c:v>0.94235042630365662</c:v>
                </c:pt>
                <c:pt idx="47">
                  <c:v>0.95625921188019702</c:v>
                </c:pt>
                <c:pt idx="48">
                  <c:v>0.97101788561371272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support.ratio!$F$1</c:f>
              <c:strCache>
                <c:ptCount val="1"/>
                <c:pt idx="0">
                  <c:v>Conventional Old Support Ratio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support.ratio!$A$2:$A$50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cat>
          <c:val>
            <c:numRef>
              <c:f>support.ratio!$F$2:$F$50</c:f>
              <c:numCache>
                <c:formatCode>#,##0.00</c:formatCode>
                <c:ptCount val="49"/>
                <c:pt idx="0">
                  <c:v>0.15034061309490274</c:v>
                </c:pt>
                <c:pt idx="1">
                  <c:v>0.15550932219394789</c:v>
                </c:pt>
                <c:pt idx="2">
                  <c:v>0.16214813502588052</c:v>
                </c:pt>
                <c:pt idx="3">
                  <c:v>0.16949999530951912</c:v>
                </c:pt>
                <c:pt idx="4">
                  <c:v>0.18017382150859432</c:v>
                </c:pt>
                <c:pt idx="5">
                  <c:v>0.19052088730843442</c:v>
                </c:pt>
                <c:pt idx="6">
                  <c:v>0.20135546942486765</c:v>
                </c:pt>
                <c:pt idx="7">
                  <c:v>0.21297567871696768</c:v>
                </c:pt>
                <c:pt idx="8">
                  <c:v>0.22584760603805781</c:v>
                </c:pt>
                <c:pt idx="9">
                  <c:v>0.23923763665831524</c:v>
                </c:pt>
                <c:pt idx="10">
                  <c:v>0.25182724766106857</c:v>
                </c:pt>
                <c:pt idx="11">
                  <c:v>0.26570937031964453</c:v>
                </c:pt>
                <c:pt idx="12">
                  <c:v>0.28047977708199862</c:v>
                </c:pt>
                <c:pt idx="13">
                  <c:v>0.29597913507660567</c:v>
                </c:pt>
                <c:pt idx="14">
                  <c:v>0.31126630441688918</c:v>
                </c:pt>
                <c:pt idx="15">
                  <c:v>0.32627529693645274</c:v>
                </c:pt>
                <c:pt idx="16">
                  <c:v>0.34230353857510443</c:v>
                </c:pt>
                <c:pt idx="17">
                  <c:v>0.35807464261575767</c:v>
                </c:pt>
                <c:pt idx="18">
                  <c:v>0.37342683153828193</c:v>
                </c:pt>
                <c:pt idx="19">
                  <c:v>0.38914449579383648</c:v>
                </c:pt>
                <c:pt idx="20">
                  <c:v>0.40264059372836103</c:v>
                </c:pt>
                <c:pt idx="21">
                  <c:v>0.41759947974661665</c:v>
                </c:pt>
                <c:pt idx="22">
                  <c:v>0.43258918210779479</c:v>
                </c:pt>
                <c:pt idx="23">
                  <c:v>0.44742127061773013</c:v>
                </c:pt>
                <c:pt idx="24">
                  <c:v>0.46118811768245477</c:v>
                </c:pt>
                <c:pt idx="25">
                  <c:v>0.47383968384003061</c:v>
                </c:pt>
                <c:pt idx="26">
                  <c:v>0.4863648174485507</c:v>
                </c:pt>
                <c:pt idx="27">
                  <c:v>0.49881337742321669</c:v>
                </c:pt>
                <c:pt idx="28">
                  <c:v>0.51164792426832517</c:v>
                </c:pt>
                <c:pt idx="29">
                  <c:v>0.53019157510340642</c:v>
                </c:pt>
                <c:pt idx="30">
                  <c:v>0.54527585053332983</c:v>
                </c:pt>
                <c:pt idx="31">
                  <c:v>0.56245201812763868</c:v>
                </c:pt>
                <c:pt idx="32">
                  <c:v>0.58108933599085055</c:v>
                </c:pt>
                <c:pt idx="33">
                  <c:v>0.59891850204098684</c:v>
                </c:pt>
                <c:pt idx="34">
                  <c:v>0.61755781289479805</c:v>
                </c:pt>
                <c:pt idx="35">
                  <c:v>0.6352378841335572</c:v>
                </c:pt>
                <c:pt idx="36">
                  <c:v>0.65057895964639667</c:v>
                </c:pt>
                <c:pt idx="37">
                  <c:v>0.66471561944098168</c:v>
                </c:pt>
                <c:pt idx="38">
                  <c:v>0.67573455574958019</c:v>
                </c:pt>
                <c:pt idx="39">
                  <c:v>0.68198552215237951</c:v>
                </c:pt>
                <c:pt idx="40">
                  <c:v>0.68940972110505194</c:v>
                </c:pt>
                <c:pt idx="41">
                  <c:v>0.70146075098917349</c:v>
                </c:pt>
                <c:pt idx="42">
                  <c:v>0.70946509953078574</c:v>
                </c:pt>
                <c:pt idx="43">
                  <c:v>0.72133749755786647</c:v>
                </c:pt>
                <c:pt idx="44">
                  <c:v>0.73122265336203796</c:v>
                </c:pt>
                <c:pt idx="45">
                  <c:v>0.74169438719849601</c:v>
                </c:pt>
                <c:pt idx="46">
                  <c:v>0.75349487483943112</c:v>
                </c:pt>
                <c:pt idx="47">
                  <c:v>0.76505125117985695</c:v>
                </c:pt>
                <c:pt idx="48">
                  <c:v>0.77738610552583975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154048"/>
        <c:axId val="103155584"/>
      </c:lineChart>
      <c:catAx>
        <c:axId val="103154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155584"/>
        <c:crosses val="autoZero"/>
        <c:auto val="1"/>
        <c:lblAlgn val="ctr"/>
        <c:lblOffset val="100"/>
        <c:noMultiLvlLbl val="0"/>
      </c:catAx>
      <c:valAx>
        <c:axId val="103155584"/>
        <c:scaling>
          <c:orientation val="minMax"/>
          <c:max val="1.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154048"/>
        <c:crosses val="autoZero"/>
        <c:crossBetween val="between"/>
        <c:majorUnit val="0.4"/>
      </c:valAx>
      <c:spPr>
        <a:noFill/>
        <a:ln>
          <a:solidFill>
            <a:schemeClr val="tx1">
              <a:lumMod val="50000"/>
              <a:lumOff val="50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0.11800670749489647"/>
          <c:y val="3.4969587134941464E-2"/>
          <c:w val="0.66923374161563132"/>
          <c:h val="0.155506395033954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7543987557111"/>
          <c:y val="3.5833229179685872E-2"/>
          <c:w val="0.82929498396033829"/>
          <c:h val="0.8616091738532683"/>
        </c:manualLayout>
      </c:layout>
      <c:lineChart>
        <c:grouping val="standard"/>
        <c:varyColors val="0"/>
        <c:ser>
          <c:idx val="2"/>
          <c:order val="0"/>
          <c:tx>
            <c:strRef>
              <c:f>support.ratio!$J$1</c:f>
              <c:strCache>
                <c:ptCount val="1"/>
                <c:pt idx="0">
                  <c:v>Life Cycle Support Ratio</c:v>
                </c:pt>
              </c:strCache>
            </c:strRef>
          </c:tx>
          <c:spPr>
            <a:ln w="19050" cap="rnd">
              <a:solidFill>
                <a:srgbClr val="C0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support.ratio!$A$2:$A$50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cat>
          <c:val>
            <c:numRef>
              <c:f>support.ratio!$J$2:$J$50</c:f>
              <c:numCache>
                <c:formatCode>#,##0.00</c:formatCode>
                <c:ptCount val="49"/>
                <c:pt idx="0">
                  <c:v>0.66166132404935984</c:v>
                </c:pt>
                <c:pt idx="1">
                  <c:v>0.66514888384741722</c:v>
                </c:pt>
                <c:pt idx="2">
                  <c:v>0.66922845262404718</c:v>
                </c:pt>
                <c:pt idx="3">
                  <c:v>0.67320525217034966</c:v>
                </c:pt>
                <c:pt idx="4">
                  <c:v>0.67750349187700176</c:v>
                </c:pt>
                <c:pt idx="5">
                  <c:v>0.68395410783045996</c:v>
                </c:pt>
                <c:pt idx="6">
                  <c:v>0.69073043365855713</c:v>
                </c:pt>
                <c:pt idx="7">
                  <c:v>0.69609929863174103</c:v>
                </c:pt>
                <c:pt idx="8">
                  <c:v>0.70306555632661161</c:v>
                </c:pt>
                <c:pt idx="9">
                  <c:v>0.71802053747694772</c:v>
                </c:pt>
                <c:pt idx="10">
                  <c:v>0.73130634311680376</c:v>
                </c:pt>
                <c:pt idx="11">
                  <c:v>0.74181001067306107</c:v>
                </c:pt>
                <c:pt idx="12">
                  <c:v>0.75907189850812129</c:v>
                </c:pt>
                <c:pt idx="13">
                  <c:v>0.77841785788928408</c:v>
                </c:pt>
                <c:pt idx="14">
                  <c:v>0.79958486737411216</c:v>
                </c:pt>
                <c:pt idx="15">
                  <c:v>0.82123889210347967</c:v>
                </c:pt>
                <c:pt idx="16">
                  <c:v>0.84491466417938432</c:v>
                </c:pt>
                <c:pt idx="17">
                  <c:v>0.86519632637267896</c:v>
                </c:pt>
                <c:pt idx="18">
                  <c:v>0.88787153516202288</c:v>
                </c:pt>
                <c:pt idx="19">
                  <c:v>0.91153469339937465</c:v>
                </c:pt>
                <c:pt idx="20">
                  <c:v>0.93547672571485563</c:v>
                </c:pt>
                <c:pt idx="21">
                  <c:v>0.96198727600624623</c:v>
                </c:pt>
                <c:pt idx="22">
                  <c:v>0.9821777254632712</c:v>
                </c:pt>
                <c:pt idx="23">
                  <c:v>0.99596876848480564</c:v>
                </c:pt>
                <c:pt idx="24">
                  <c:v>1.0137031099137619</c:v>
                </c:pt>
                <c:pt idx="25">
                  <c:v>1.0334159468277522</c:v>
                </c:pt>
                <c:pt idx="26">
                  <c:v>1.0630918884963607</c:v>
                </c:pt>
                <c:pt idx="27">
                  <c:v>1.0872291675004471</c:v>
                </c:pt>
                <c:pt idx="28">
                  <c:v>1.1148270007109273</c:v>
                </c:pt>
                <c:pt idx="29">
                  <c:v>1.1447118363493507</c:v>
                </c:pt>
                <c:pt idx="30">
                  <c:v>1.1733574774625291</c:v>
                </c:pt>
                <c:pt idx="31">
                  <c:v>1.2033170625329674</c:v>
                </c:pt>
                <c:pt idx="32">
                  <c:v>1.2313900076049591</c:v>
                </c:pt>
                <c:pt idx="33">
                  <c:v>1.2551661534207059</c:v>
                </c:pt>
                <c:pt idx="34">
                  <c:v>1.2765140051458472</c:v>
                </c:pt>
                <c:pt idx="35">
                  <c:v>1.2919983372042694</c:v>
                </c:pt>
                <c:pt idx="36">
                  <c:v>1.2986401166188397</c:v>
                </c:pt>
                <c:pt idx="37">
                  <c:v>1.3065561737446907</c:v>
                </c:pt>
                <c:pt idx="38">
                  <c:v>1.3216465335263758</c:v>
                </c:pt>
                <c:pt idx="39">
                  <c:v>1.3299002674620397</c:v>
                </c:pt>
                <c:pt idx="40">
                  <c:v>1.3446030180759372</c:v>
                </c:pt>
                <c:pt idx="41">
                  <c:v>1.3559748875062736</c:v>
                </c:pt>
                <c:pt idx="42">
                  <c:v>1.368705886989525</c:v>
                </c:pt>
                <c:pt idx="43">
                  <c:v>1.384289580685331</c:v>
                </c:pt>
                <c:pt idx="44">
                  <c:v>1.4002755850173219</c:v>
                </c:pt>
                <c:pt idx="45">
                  <c:v>1.4185528717045934</c:v>
                </c:pt>
                <c:pt idx="46">
                  <c:v>1.4384920394864866</c:v>
                </c:pt>
                <c:pt idx="47">
                  <c:v>1.4612111646645238</c:v>
                </c:pt>
                <c:pt idx="48">
                  <c:v>1.4694208888827973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support.ratio!$K$1</c:f>
              <c:strCache>
                <c:ptCount val="1"/>
                <c:pt idx="0">
                  <c:v>Life Cycle Old Support Ratio</c:v>
                </c:pt>
              </c:strCache>
            </c:strRef>
          </c:tx>
          <c:spPr>
            <a:ln w="28575" cap="rnd">
              <a:solidFill>
                <a:srgbClr val="00206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support.ratio!$A$2:$A$50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cat>
          <c:val>
            <c:numRef>
              <c:f>support.ratio!$K$2:$K$50</c:f>
              <c:numCache>
                <c:formatCode>#,##0.00</c:formatCode>
                <c:ptCount val="49"/>
                <c:pt idx="0">
                  <c:v>0.2343940086675248</c:v>
                </c:pt>
                <c:pt idx="1">
                  <c:v>0.24732669269224422</c:v>
                </c:pt>
                <c:pt idx="2">
                  <c:v>0.25990124810297344</c:v>
                </c:pt>
                <c:pt idx="3">
                  <c:v>0.27269771261435277</c:v>
                </c:pt>
                <c:pt idx="4">
                  <c:v>0.28612889370243294</c:v>
                </c:pt>
                <c:pt idx="5">
                  <c:v>0.30094496081465005</c:v>
                </c:pt>
                <c:pt idx="6">
                  <c:v>0.31617130621660888</c:v>
                </c:pt>
                <c:pt idx="7">
                  <c:v>0.33018576438960889</c:v>
                </c:pt>
                <c:pt idx="8">
                  <c:v>0.34552244694076856</c:v>
                </c:pt>
                <c:pt idx="9">
                  <c:v>0.36315885594902997</c:v>
                </c:pt>
                <c:pt idx="10">
                  <c:v>0.38060875609160316</c:v>
                </c:pt>
                <c:pt idx="11">
                  <c:v>0.39759704786352085</c:v>
                </c:pt>
                <c:pt idx="12">
                  <c:v>0.41647367655531531</c:v>
                </c:pt>
                <c:pt idx="13">
                  <c:v>0.43627496530456039</c:v>
                </c:pt>
                <c:pt idx="14">
                  <c:v>0.45616081378716933</c:v>
                </c:pt>
                <c:pt idx="15">
                  <c:v>0.47577315104381923</c:v>
                </c:pt>
                <c:pt idx="16">
                  <c:v>0.49633373649633028</c:v>
                </c:pt>
                <c:pt idx="17">
                  <c:v>0.51420089564581872</c:v>
                </c:pt>
                <c:pt idx="18">
                  <c:v>0.53408867902614088</c:v>
                </c:pt>
                <c:pt idx="19">
                  <c:v>0.55442803026517817</c:v>
                </c:pt>
                <c:pt idx="20">
                  <c:v>0.57490555010110655</c:v>
                </c:pt>
                <c:pt idx="21">
                  <c:v>0.59556386832129993</c:v>
                </c:pt>
                <c:pt idx="22">
                  <c:v>0.61364636129233585</c:v>
                </c:pt>
                <c:pt idx="23">
                  <c:v>0.62985348368670935</c:v>
                </c:pt>
                <c:pt idx="24">
                  <c:v>0.64745193885351782</c:v>
                </c:pt>
                <c:pt idx="25">
                  <c:v>0.66622526827355422</c:v>
                </c:pt>
                <c:pt idx="26">
                  <c:v>0.69305261149222985</c:v>
                </c:pt>
                <c:pt idx="27">
                  <c:v>0.71555965273060607</c:v>
                </c:pt>
                <c:pt idx="28">
                  <c:v>0.7411091489869871</c:v>
                </c:pt>
                <c:pt idx="29">
                  <c:v>0.76876709298632051</c:v>
                </c:pt>
                <c:pt idx="30">
                  <c:v>0.79548066175823495</c:v>
                </c:pt>
                <c:pt idx="31">
                  <c:v>0.82334349462675771</c:v>
                </c:pt>
                <c:pt idx="32">
                  <c:v>0.84976875232040083</c:v>
                </c:pt>
                <c:pt idx="33">
                  <c:v>0.87272559048986331</c:v>
                </c:pt>
                <c:pt idx="34">
                  <c:v>0.8936892500547905</c:v>
                </c:pt>
                <c:pt idx="35">
                  <c:v>0.90984133767965725</c:v>
                </c:pt>
                <c:pt idx="36">
                  <c:v>0.91871687471479468</c:v>
                </c:pt>
                <c:pt idx="37">
                  <c:v>0.92871474573105117</c:v>
                </c:pt>
                <c:pt idx="38">
                  <c:v>0.94472408571965383</c:v>
                </c:pt>
                <c:pt idx="39">
                  <c:v>0.95486019630305141</c:v>
                </c:pt>
                <c:pt idx="40">
                  <c:v>0.97018242282349787</c:v>
                </c:pt>
                <c:pt idx="41">
                  <c:v>0.98253994355855501</c:v>
                </c:pt>
                <c:pt idx="42">
                  <c:v>0.9957545241090715</c:v>
                </c:pt>
                <c:pt idx="43">
                  <c:v>1.0109967590483822</c:v>
                </c:pt>
                <c:pt idx="44">
                  <c:v>1.026159820374501</c:v>
                </c:pt>
                <c:pt idx="45">
                  <c:v>1.0427840100766288</c:v>
                </c:pt>
                <c:pt idx="46">
                  <c:v>1.0602024231901948</c:v>
                </c:pt>
                <c:pt idx="47">
                  <c:v>1.0792822899422061</c:v>
                </c:pt>
                <c:pt idx="48">
                  <c:v>1.0856573551765347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172352"/>
        <c:axId val="103202816"/>
      </c:lineChart>
      <c:catAx>
        <c:axId val="103172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202816"/>
        <c:crosses val="autoZero"/>
        <c:auto val="1"/>
        <c:lblAlgn val="ctr"/>
        <c:lblOffset val="100"/>
        <c:noMultiLvlLbl val="0"/>
      </c:catAx>
      <c:valAx>
        <c:axId val="103202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172352"/>
        <c:crosses val="autoZero"/>
        <c:crossBetween val="between"/>
        <c:majorUnit val="0.4"/>
      </c:valAx>
      <c:spPr>
        <a:noFill/>
        <a:ln>
          <a:solidFill>
            <a:schemeClr val="tx1">
              <a:lumMod val="50000"/>
              <a:lumOff val="50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0.11790123456790123"/>
          <c:y val="3.4721909761279847E-2"/>
          <c:w val="0.63456790123456785"/>
          <c:h val="0.155754280714910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8575">
              <a:solidFill>
                <a:srgbClr val="0000FF"/>
              </a:solidFill>
            </a:ln>
          </c:spPr>
          <c:marker>
            <c:spPr>
              <a:solidFill>
                <a:srgbClr val="0000FF"/>
              </a:solidFill>
              <a:ln>
                <a:noFill/>
              </a:ln>
            </c:spPr>
          </c:marker>
          <c:xVal>
            <c:numRef>
              <c:f>Sheet1!$B$1:$B$58</c:f>
              <c:numCache>
                <c:formatCode>mmm\-yy</c:formatCode>
                <c:ptCount val="58"/>
                <c:pt idx="0">
                  <c:v>39814</c:v>
                </c:pt>
                <c:pt idx="1">
                  <c:v>39845</c:v>
                </c:pt>
                <c:pt idx="2">
                  <c:v>39873</c:v>
                </c:pt>
                <c:pt idx="3">
                  <c:v>39904</c:v>
                </c:pt>
                <c:pt idx="4">
                  <c:v>39934</c:v>
                </c:pt>
                <c:pt idx="5">
                  <c:v>39965</c:v>
                </c:pt>
                <c:pt idx="6">
                  <c:v>39995</c:v>
                </c:pt>
                <c:pt idx="7">
                  <c:v>40026</c:v>
                </c:pt>
                <c:pt idx="8">
                  <c:v>40057</c:v>
                </c:pt>
                <c:pt idx="9">
                  <c:v>40087</c:v>
                </c:pt>
                <c:pt idx="10">
                  <c:v>40118</c:v>
                </c:pt>
                <c:pt idx="11">
                  <c:v>40148</c:v>
                </c:pt>
                <c:pt idx="12">
                  <c:v>40179</c:v>
                </c:pt>
                <c:pt idx="13">
                  <c:v>40210</c:v>
                </c:pt>
                <c:pt idx="14">
                  <c:v>40238</c:v>
                </c:pt>
                <c:pt idx="15">
                  <c:v>40269</c:v>
                </c:pt>
                <c:pt idx="16">
                  <c:v>40299</c:v>
                </c:pt>
                <c:pt idx="17">
                  <c:v>40330</c:v>
                </c:pt>
                <c:pt idx="18">
                  <c:v>40360</c:v>
                </c:pt>
                <c:pt idx="19">
                  <c:v>40391</c:v>
                </c:pt>
                <c:pt idx="20">
                  <c:v>40422</c:v>
                </c:pt>
                <c:pt idx="21">
                  <c:v>40452</c:v>
                </c:pt>
                <c:pt idx="22">
                  <c:v>40483</c:v>
                </c:pt>
                <c:pt idx="23">
                  <c:v>40513</c:v>
                </c:pt>
                <c:pt idx="24">
                  <c:v>40544</c:v>
                </c:pt>
                <c:pt idx="25">
                  <c:v>40575</c:v>
                </c:pt>
                <c:pt idx="26">
                  <c:v>40603</c:v>
                </c:pt>
                <c:pt idx="27">
                  <c:v>40634</c:v>
                </c:pt>
                <c:pt idx="28">
                  <c:v>40664</c:v>
                </c:pt>
                <c:pt idx="29">
                  <c:v>40695</c:v>
                </c:pt>
                <c:pt idx="30">
                  <c:v>40725</c:v>
                </c:pt>
                <c:pt idx="31">
                  <c:v>40756</c:v>
                </c:pt>
                <c:pt idx="32">
                  <c:v>40787</c:v>
                </c:pt>
                <c:pt idx="33">
                  <c:v>40817</c:v>
                </c:pt>
                <c:pt idx="34">
                  <c:v>40848</c:v>
                </c:pt>
                <c:pt idx="35">
                  <c:v>40878</c:v>
                </c:pt>
                <c:pt idx="36">
                  <c:v>40909</c:v>
                </c:pt>
                <c:pt idx="37">
                  <c:v>40940</c:v>
                </c:pt>
                <c:pt idx="38">
                  <c:v>40969</c:v>
                </c:pt>
                <c:pt idx="39">
                  <c:v>41000</c:v>
                </c:pt>
                <c:pt idx="40">
                  <c:v>41030</c:v>
                </c:pt>
                <c:pt idx="41">
                  <c:v>41061</c:v>
                </c:pt>
                <c:pt idx="42">
                  <c:v>41091</c:v>
                </c:pt>
                <c:pt idx="43">
                  <c:v>41122</c:v>
                </c:pt>
                <c:pt idx="44">
                  <c:v>41153</c:v>
                </c:pt>
                <c:pt idx="45">
                  <c:v>41183</c:v>
                </c:pt>
                <c:pt idx="46">
                  <c:v>41214</c:v>
                </c:pt>
                <c:pt idx="47">
                  <c:v>41244</c:v>
                </c:pt>
                <c:pt idx="48">
                  <c:v>41275</c:v>
                </c:pt>
                <c:pt idx="49">
                  <c:v>41306</c:v>
                </c:pt>
                <c:pt idx="50">
                  <c:v>41334</c:v>
                </c:pt>
                <c:pt idx="51">
                  <c:v>41365</c:v>
                </c:pt>
                <c:pt idx="52">
                  <c:v>41395</c:v>
                </c:pt>
                <c:pt idx="53">
                  <c:v>41426</c:v>
                </c:pt>
                <c:pt idx="54">
                  <c:v>41456</c:v>
                </c:pt>
                <c:pt idx="55">
                  <c:v>41487</c:v>
                </c:pt>
                <c:pt idx="56">
                  <c:v>41518</c:v>
                </c:pt>
                <c:pt idx="57">
                  <c:v>41548</c:v>
                </c:pt>
              </c:numCache>
            </c:numRef>
          </c:xVal>
          <c:yVal>
            <c:numRef>
              <c:f>Sheet1!$C$1:$C$58</c:f>
              <c:numCache>
                <c:formatCode>General</c:formatCode>
                <c:ptCount val="58"/>
                <c:pt idx="0">
                  <c:v>13469</c:v>
                </c:pt>
                <c:pt idx="1">
                  <c:v>17159</c:v>
                </c:pt>
                <c:pt idx="2">
                  <c:v>20773</c:v>
                </c:pt>
                <c:pt idx="3">
                  <c:v>10597</c:v>
                </c:pt>
                <c:pt idx="4">
                  <c:v>12646</c:v>
                </c:pt>
                <c:pt idx="5">
                  <c:v>16157</c:v>
                </c:pt>
                <c:pt idx="6">
                  <c:v>16297</c:v>
                </c:pt>
                <c:pt idx="7">
                  <c:v>14699</c:v>
                </c:pt>
                <c:pt idx="8">
                  <c:v>16177</c:v>
                </c:pt>
                <c:pt idx="9">
                  <c:v>17574</c:v>
                </c:pt>
                <c:pt idx="10">
                  <c:v>17556</c:v>
                </c:pt>
                <c:pt idx="11">
                  <c:v>18213</c:v>
                </c:pt>
                <c:pt idx="12">
                  <c:v>15603</c:v>
                </c:pt>
                <c:pt idx="13">
                  <c:v>12364</c:v>
                </c:pt>
                <c:pt idx="14">
                  <c:v>15750</c:v>
                </c:pt>
                <c:pt idx="15">
                  <c:v>13371</c:v>
                </c:pt>
                <c:pt idx="16">
                  <c:v>12902</c:v>
                </c:pt>
                <c:pt idx="17">
                  <c:v>12722</c:v>
                </c:pt>
                <c:pt idx="18">
                  <c:v>12668</c:v>
                </c:pt>
                <c:pt idx="19">
                  <c:v>13761</c:v>
                </c:pt>
                <c:pt idx="20">
                  <c:v>13637</c:v>
                </c:pt>
                <c:pt idx="21">
                  <c:v>13487</c:v>
                </c:pt>
                <c:pt idx="22">
                  <c:v>15406</c:v>
                </c:pt>
                <c:pt idx="23">
                  <c:v>15215</c:v>
                </c:pt>
                <c:pt idx="24">
                  <c:v>14703</c:v>
                </c:pt>
                <c:pt idx="25">
                  <c:v>12270</c:v>
                </c:pt>
                <c:pt idx="26">
                  <c:v>17524</c:v>
                </c:pt>
                <c:pt idx="27">
                  <c:v>15089</c:v>
                </c:pt>
                <c:pt idx="28">
                  <c:v>16206</c:v>
                </c:pt>
                <c:pt idx="29">
                  <c:v>15866</c:v>
                </c:pt>
                <c:pt idx="30">
                  <c:v>15887</c:v>
                </c:pt>
                <c:pt idx="31">
                  <c:v>16797</c:v>
                </c:pt>
                <c:pt idx="32">
                  <c:v>18003</c:v>
                </c:pt>
                <c:pt idx="33">
                  <c:v>17136</c:v>
                </c:pt>
                <c:pt idx="34">
                  <c:v>18443</c:v>
                </c:pt>
                <c:pt idx="35">
                  <c:v>18703</c:v>
                </c:pt>
                <c:pt idx="36">
                  <c:v>15296</c:v>
                </c:pt>
                <c:pt idx="37">
                  <c:v>17500</c:v>
                </c:pt>
                <c:pt idx="38">
                  <c:v>19283</c:v>
                </c:pt>
                <c:pt idx="39">
                  <c:v>17405</c:v>
                </c:pt>
                <c:pt idx="40">
                  <c:v>18542</c:v>
                </c:pt>
                <c:pt idx="41">
                  <c:v>19482</c:v>
                </c:pt>
                <c:pt idx="42">
                  <c:v>16897</c:v>
                </c:pt>
                <c:pt idx="43">
                  <c:v>19615</c:v>
                </c:pt>
                <c:pt idx="44">
                  <c:v>18908</c:v>
                </c:pt>
                <c:pt idx="45">
                  <c:v>23398</c:v>
                </c:pt>
                <c:pt idx="46">
                  <c:v>21953</c:v>
                </c:pt>
                <c:pt idx="47">
                  <c:v>21202</c:v>
                </c:pt>
                <c:pt idx="48">
                  <c:v>21982</c:v>
                </c:pt>
                <c:pt idx="49">
                  <c:v>15666</c:v>
                </c:pt>
                <c:pt idx="50">
                  <c:v>16880</c:v>
                </c:pt>
                <c:pt idx="51">
                  <c:v>15506</c:v>
                </c:pt>
                <c:pt idx="52">
                  <c:v>16223</c:v>
                </c:pt>
                <c:pt idx="53">
                  <c:v>13963</c:v>
                </c:pt>
                <c:pt idx="54">
                  <c:v>16221</c:v>
                </c:pt>
                <c:pt idx="55">
                  <c:v>15318</c:v>
                </c:pt>
                <c:pt idx="56">
                  <c:v>15750</c:v>
                </c:pt>
                <c:pt idx="57">
                  <c:v>17521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262976"/>
        <c:axId val="51264896"/>
      </c:scatterChart>
      <c:valAx>
        <c:axId val="51262976"/>
        <c:scaling>
          <c:orientation val="minMax"/>
          <c:min val="39814"/>
        </c:scaling>
        <c:delete val="0"/>
        <c:axPos val="b"/>
        <c:majorGridlines>
          <c:spPr>
            <a:ln>
              <a:prstDash val="sysDot"/>
            </a:ln>
          </c:spPr>
        </c:majorGridlines>
        <c:numFmt formatCode="[$-409]mmm\,\ yyyy;@" sourceLinked="0"/>
        <c:majorTickMark val="out"/>
        <c:minorTickMark val="none"/>
        <c:tickLblPos val="nextTo"/>
        <c:crossAx val="51264896"/>
        <c:crosses val="autoZero"/>
        <c:crossBetween val="midCat"/>
        <c:majorUnit val="365.25"/>
      </c:valAx>
      <c:valAx>
        <c:axId val="51264896"/>
        <c:scaling>
          <c:orientation val="minMax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51262976"/>
        <c:crosses val="autoZero"/>
        <c:crossBetween val="midCat"/>
      </c:valAx>
      <c:spPr>
        <a:ln>
          <a:solidFill>
            <a:schemeClr val="tx1">
              <a:lumMod val="50000"/>
              <a:lumOff val="50000"/>
            </a:schemeClr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Sheet1!$A$1:$D$1</c:f>
              <c:strCache>
                <c:ptCount val="1"/>
                <c:pt idx="0">
                  <c:v>Income and aging, selected countries in the world</c:v>
                </c:pt>
              </c:strCache>
            </c:strRef>
          </c:tx>
          <c:invertIfNegative val="0"/>
          <c:dLbls>
            <c:spPr>
              <a:solidFill>
                <a:srgbClr val="FFFF00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Sheet1!$A$5:$A$15</c:f>
              <c:strCache>
                <c:ptCount val="11"/>
                <c:pt idx="0">
                  <c:v>China</c:v>
                </c:pt>
                <c:pt idx="1">
                  <c:v>Japan</c:v>
                </c:pt>
                <c:pt idx="2">
                  <c:v>South Korea</c:v>
                </c:pt>
                <c:pt idx="3">
                  <c:v>Taiwan Province</c:v>
                </c:pt>
                <c:pt idx="4">
                  <c:v>Brazil</c:v>
                </c:pt>
                <c:pt idx="5">
                  <c:v>Russia</c:v>
                </c:pt>
                <c:pt idx="6">
                  <c:v>U.S.</c:v>
                </c:pt>
                <c:pt idx="7">
                  <c:v>U.K.</c:v>
                </c:pt>
                <c:pt idx="8">
                  <c:v>Italy</c:v>
                </c:pt>
                <c:pt idx="9">
                  <c:v>Germany</c:v>
                </c:pt>
                <c:pt idx="10">
                  <c:v>France</c:v>
                </c:pt>
              </c:strCache>
            </c:strRef>
          </c:cat>
          <c:val>
            <c:numRef>
              <c:f>Sheet1!$I$5:$I$15</c:f>
              <c:numCache>
                <c:formatCode>General</c:formatCode>
                <c:ptCount val="11"/>
                <c:pt idx="0">
                  <c:v>28</c:v>
                </c:pt>
                <c:pt idx="1">
                  <c:v>35</c:v>
                </c:pt>
                <c:pt idx="2">
                  <c:v>30</c:v>
                </c:pt>
                <c:pt idx="3">
                  <c:v>30</c:v>
                </c:pt>
                <c:pt idx="4">
                  <c:v>40</c:v>
                </c:pt>
                <c:pt idx="5">
                  <c:v>80</c:v>
                </c:pt>
                <c:pt idx="6">
                  <c:v>130</c:v>
                </c:pt>
                <c:pt idx="7">
                  <c:v>110</c:v>
                </c:pt>
                <c:pt idx="8">
                  <c:v>70</c:v>
                </c:pt>
                <c:pt idx="9">
                  <c:v>75</c:v>
                </c:pt>
                <c:pt idx="10">
                  <c:v>90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19840"/>
        <c:axId val="118821632"/>
      </c:barChart>
      <c:catAx>
        <c:axId val="118819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accent1"/>
                </a:solidFill>
              </a:defRPr>
            </a:pPr>
            <a:endParaRPr lang="en-US"/>
          </a:p>
        </c:txPr>
        <c:crossAx val="118821632"/>
        <c:crosses val="autoZero"/>
        <c:auto val="1"/>
        <c:lblAlgn val="ctr"/>
        <c:lblOffset val="100"/>
        <c:noMultiLvlLbl val="0"/>
      </c:catAx>
      <c:valAx>
        <c:axId val="11882163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>
                    <a:solidFill>
                      <a:schemeClr val="accent1"/>
                    </a:solidFill>
                  </a:defRPr>
                </a:pPr>
                <a:r>
                  <a:rPr lang="en-US">
                    <a:solidFill>
                      <a:schemeClr val="accent1"/>
                    </a:solidFill>
                  </a:rPr>
                  <a:t>Years 65+ from 9 to 25%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accent1"/>
                </a:solidFill>
              </a:defRPr>
            </a:pPr>
            <a:endParaRPr lang="en-US"/>
          </a:p>
        </c:txPr>
        <c:crossAx val="118819840"/>
        <c:crosses val="autoZero"/>
        <c:crossBetween val="between"/>
      </c:valAx>
    </c:plotArea>
    <c:plotVisOnly val="1"/>
    <c:dispBlanksAs val="gap"/>
    <c:showDLblsOverMax val="0"/>
  </c:chart>
  <c:spPr>
    <a:gradFill flip="none" rotWithShape="1">
      <a:gsLst>
        <a:gs pos="0">
          <a:srgbClr val="475A8D">
            <a:lumMod val="89000"/>
          </a:srgbClr>
        </a:gs>
        <a:gs pos="23000">
          <a:srgbClr val="475A8D">
            <a:lumMod val="89000"/>
          </a:srgbClr>
        </a:gs>
        <a:gs pos="69000">
          <a:srgbClr val="475A8D">
            <a:lumMod val="75000"/>
          </a:srgbClr>
        </a:gs>
        <a:gs pos="97000">
          <a:srgbClr val="475A8D">
            <a:lumMod val="70000"/>
          </a:srgbClr>
        </a:gs>
      </a:gsLst>
      <a:path path="circle">
        <a:fillToRect l="50000" t="50000" r="50000" b="50000"/>
      </a:path>
      <a:tileRect/>
    </a:grad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553149606299214E-2"/>
          <c:y val="5.0925925925925923E-2"/>
          <c:w val="0.8585579615048119"/>
          <c:h val="0.86482283464566934"/>
        </c:manualLayout>
      </c:layout>
      <c:scatterChart>
        <c:scatterStyle val="smoothMarker"/>
        <c:varyColors val="0"/>
        <c:ser>
          <c:idx val="0"/>
          <c:order val="0"/>
          <c:tx>
            <c:strRef>
              <c:f>TFR.e0!$B$2</c:f>
              <c:strCache>
                <c:ptCount val="1"/>
                <c:pt idx="0">
                  <c:v>Low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TFR.e0!$A$3:$A$51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xVal>
          <c:yVal>
            <c:numRef>
              <c:f>TFR.e0!$F$3:$F$51</c:f>
              <c:numCache>
                <c:formatCode>0.00</c:formatCode>
                <c:ptCount val="49"/>
                <c:pt idx="0">
                  <c:v>1.2170000000000001</c:v>
                </c:pt>
                <c:pt idx="1">
                  <c:v>1.048</c:v>
                </c:pt>
                <c:pt idx="2">
                  <c:v>1.008</c:v>
                </c:pt>
                <c:pt idx="3">
                  <c:v>1.0149999999999999</c:v>
                </c:pt>
                <c:pt idx="4">
                  <c:v>0.98</c:v>
                </c:pt>
                <c:pt idx="5">
                  <c:v>0.96</c:v>
                </c:pt>
                <c:pt idx="6">
                  <c:v>0.97499999999999998</c:v>
                </c:pt>
                <c:pt idx="7">
                  <c:v>0.98899999999999999</c:v>
                </c:pt>
                <c:pt idx="8">
                  <c:v>0.97499999999999998</c:v>
                </c:pt>
                <c:pt idx="9">
                  <c:v>0.95099999999999996</c:v>
                </c:pt>
                <c:pt idx="10">
                  <c:v>0.97199999999999998</c:v>
                </c:pt>
                <c:pt idx="11">
                  <c:v>0.95599999999999996</c:v>
                </c:pt>
                <c:pt idx="12">
                  <c:v>0.97599999999999998</c:v>
                </c:pt>
                <c:pt idx="13">
                  <c:v>0.98599999999999999</c:v>
                </c:pt>
                <c:pt idx="14">
                  <c:v>1.008</c:v>
                </c:pt>
                <c:pt idx="15">
                  <c:v>1.0089999999999999</c:v>
                </c:pt>
                <c:pt idx="16">
                  <c:v>1.0249999999999999</c:v>
                </c:pt>
                <c:pt idx="17">
                  <c:v>1.034</c:v>
                </c:pt>
                <c:pt idx="18">
                  <c:v>1.0409999999999999</c:v>
                </c:pt>
                <c:pt idx="19">
                  <c:v>1.036</c:v>
                </c:pt>
                <c:pt idx="20">
                  <c:v>1.0329999999999999</c:v>
                </c:pt>
                <c:pt idx="21">
                  <c:v>1.0389999999999999</c:v>
                </c:pt>
                <c:pt idx="22">
                  <c:v>1.0469999999999999</c:v>
                </c:pt>
                <c:pt idx="23">
                  <c:v>1.05</c:v>
                </c:pt>
                <c:pt idx="24">
                  <c:v>1.05</c:v>
                </c:pt>
                <c:pt idx="25">
                  <c:v>1.05</c:v>
                </c:pt>
                <c:pt idx="26">
                  <c:v>1.05</c:v>
                </c:pt>
                <c:pt idx="27">
                  <c:v>1.05</c:v>
                </c:pt>
                <c:pt idx="28">
                  <c:v>1.05</c:v>
                </c:pt>
                <c:pt idx="29">
                  <c:v>1.05</c:v>
                </c:pt>
                <c:pt idx="30">
                  <c:v>1.05</c:v>
                </c:pt>
                <c:pt idx="31">
                  <c:v>1.05</c:v>
                </c:pt>
                <c:pt idx="32">
                  <c:v>1.05</c:v>
                </c:pt>
                <c:pt idx="33">
                  <c:v>1.05</c:v>
                </c:pt>
                <c:pt idx="34">
                  <c:v>1.05</c:v>
                </c:pt>
                <c:pt idx="35">
                  <c:v>1.05</c:v>
                </c:pt>
                <c:pt idx="36">
                  <c:v>1.05</c:v>
                </c:pt>
                <c:pt idx="37">
                  <c:v>1.05</c:v>
                </c:pt>
                <c:pt idx="38">
                  <c:v>1.05</c:v>
                </c:pt>
                <c:pt idx="39">
                  <c:v>1.05</c:v>
                </c:pt>
                <c:pt idx="40">
                  <c:v>1.05</c:v>
                </c:pt>
                <c:pt idx="41">
                  <c:v>1.05</c:v>
                </c:pt>
                <c:pt idx="42">
                  <c:v>1.05</c:v>
                </c:pt>
                <c:pt idx="43">
                  <c:v>1.05</c:v>
                </c:pt>
                <c:pt idx="44">
                  <c:v>1.05</c:v>
                </c:pt>
                <c:pt idx="45">
                  <c:v>1.05</c:v>
                </c:pt>
                <c:pt idx="46">
                  <c:v>1.05</c:v>
                </c:pt>
                <c:pt idx="47">
                  <c:v>1.05</c:v>
                </c:pt>
                <c:pt idx="48">
                  <c:v>1.05</c:v>
                </c:pt>
              </c:numCache>
            </c:numRef>
          </c:yVal>
          <c:smooth val="1"/>
        </c:ser>
        <c:ser>
          <c:idx val="2"/>
          <c:order val="1"/>
          <c:tx>
            <c:strRef>
              <c:f>TFR.e0!$L$2</c:f>
              <c:strCache>
                <c:ptCount val="1"/>
                <c:pt idx="0">
                  <c:v>Medium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TFR.e0!$A$3:$A$51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xVal>
          <c:yVal>
            <c:numRef>
              <c:f>TFR.e0!$P$3:$P$51</c:f>
              <c:numCache>
                <c:formatCode>0.00</c:formatCode>
                <c:ptCount val="49"/>
                <c:pt idx="0">
                  <c:v>1.2430000000000001</c:v>
                </c:pt>
                <c:pt idx="1">
                  <c:v>1.0880000000000001</c:v>
                </c:pt>
                <c:pt idx="2">
                  <c:v>1.054</c:v>
                </c:pt>
                <c:pt idx="3">
                  <c:v>1.04</c:v>
                </c:pt>
                <c:pt idx="4">
                  <c:v>1.0580000000000001</c:v>
                </c:pt>
                <c:pt idx="5">
                  <c:v>1.077</c:v>
                </c:pt>
                <c:pt idx="6">
                  <c:v>1.095</c:v>
                </c:pt>
                <c:pt idx="7">
                  <c:v>1.113</c:v>
                </c:pt>
                <c:pt idx="8">
                  <c:v>1.131</c:v>
                </c:pt>
                <c:pt idx="9">
                  <c:v>1.1499999999999999</c:v>
                </c:pt>
                <c:pt idx="10">
                  <c:v>1.1679999999999999</c:v>
                </c:pt>
                <c:pt idx="11">
                  <c:v>1.1859999999999999</c:v>
                </c:pt>
                <c:pt idx="12">
                  <c:v>1.2030000000000001</c:v>
                </c:pt>
                <c:pt idx="13">
                  <c:v>1.22</c:v>
                </c:pt>
                <c:pt idx="14">
                  <c:v>1.236</c:v>
                </c:pt>
                <c:pt idx="15">
                  <c:v>1.2490000000000001</c:v>
                </c:pt>
                <c:pt idx="16">
                  <c:v>1.262</c:v>
                </c:pt>
                <c:pt idx="17">
                  <c:v>1.2709999999999999</c:v>
                </c:pt>
                <c:pt idx="18">
                  <c:v>1.28</c:v>
                </c:pt>
                <c:pt idx="19">
                  <c:v>1.2869999999999999</c:v>
                </c:pt>
                <c:pt idx="20">
                  <c:v>1.2929999999999999</c:v>
                </c:pt>
                <c:pt idx="21">
                  <c:v>1.296</c:v>
                </c:pt>
                <c:pt idx="22">
                  <c:v>1.298</c:v>
                </c:pt>
                <c:pt idx="23">
                  <c:v>1.3</c:v>
                </c:pt>
                <c:pt idx="24">
                  <c:v>1.3</c:v>
                </c:pt>
                <c:pt idx="25">
                  <c:v>1.3</c:v>
                </c:pt>
                <c:pt idx="26">
                  <c:v>1.3</c:v>
                </c:pt>
                <c:pt idx="27">
                  <c:v>1.3</c:v>
                </c:pt>
                <c:pt idx="28">
                  <c:v>1.3</c:v>
                </c:pt>
                <c:pt idx="29">
                  <c:v>1.3</c:v>
                </c:pt>
                <c:pt idx="30">
                  <c:v>1.3</c:v>
                </c:pt>
                <c:pt idx="31">
                  <c:v>1.3</c:v>
                </c:pt>
                <c:pt idx="32">
                  <c:v>1.3</c:v>
                </c:pt>
                <c:pt idx="33">
                  <c:v>1.3</c:v>
                </c:pt>
                <c:pt idx="34">
                  <c:v>1.3</c:v>
                </c:pt>
                <c:pt idx="35">
                  <c:v>1.3</c:v>
                </c:pt>
                <c:pt idx="36">
                  <c:v>1.3</c:v>
                </c:pt>
                <c:pt idx="37">
                  <c:v>1.3</c:v>
                </c:pt>
                <c:pt idx="38">
                  <c:v>1.3</c:v>
                </c:pt>
                <c:pt idx="39">
                  <c:v>1.3</c:v>
                </c:pt>
                <c:pt idx="40">
                  <c:v>1.3</c:v>
                </c:pt>
                <c:pt idx="41">
                  <c:v>1.3</c:v>
                </c:pt>
                <c:pt idx="42">
                  <c:v>1.3</c:v>
                </c:pt>
                <c:pt idx="43">
                  <c:v>1.3</c:v>
                </c:pt>
                <c:pt idx="44">
                  <c:v>1.3</c:v>
                </c:pt>
                <c:pt idx="45">
                  <c:v>1.3</c:v>
                </c:pt>
                <c:pt idx="46">
                  <c:v>1.3</c:v>
                </c:pt>
                <c:pt idx="47">
                  <c:v>1.3</c:v>
                </c:pt>
                <c:pt idx="48">
                  <c:v>1.3</c:v>
                </c:pt>
              </c:numCache>
            </c:numRef>
          </c:yVal>
          <c:smooth val="1"/>
        </c:ser>
        <c:ser>
          <c:idx val="1"/>
          <c:order val="2"/>
          <c:tx>
            <c:strRef>
              <c:f>TFR.e0!$V$2</c:f>
              <c:strCache>
                <c:ptCount val="1"/>
                <c:pt idx="0">
                  <c:v>High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TFR.e0!$A$3:$A$51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xVal>
          <c:yVal>
            <c:numRef>
              <c:f>TFR.e0!$Z$3:$Z$51</c:f>
              <c:numCache>
                <c:formatCode>0.00</c:formatCode>
                <c:ptCount val="49"/>
                <c:pt idx="0">
                  <c:v>1.2649999999999999</c:v>
                </c:pt>
                <c:pt idx="1">
                  <c:v>1.1279999999999999</c:v>
                </c:pt>
                <c:pt idx="2">
                  <c:v>1.095</c:v>
                </c:pt>
                <c:pt idx="3">
                  <c:v>1.0629999999999999</c:v>
                </c:pt>
                <c:pt idx="4">
                  <c:v>1.101</c:v>
                </c:pt>
                <c:pt idx="5">
                  <c:v>1.139</c:v>
                </c:pt>
                <c:pt idx="6">
                  <c:v>1.1759999999999999</c:v>
                </c:pt>
                <c:pt idx="7">
                  <c:v>1.214</c:v>
                </c:pt>
                <c:pt idx="8">
                  <c:v>1.252</c:v>
                </c:pt>
                <c:pt idx="9">
                  <c:v>1.29</c:v>
                </c:pt>
                <c:pt idx="10">
                  <c:v>1.3280000000000001</c:v>
                </c:pt>
                <c:pt idx="11">
                  <c:v>1.3640000000000001</c:v>
                </c:pt>
                <c:pt idx="12">
                  <c:v>1.4</c:v>
                </c:pt>
                <c:pt idx="13">
                  <c:v>1.4350000000000001</c:v>
                </c:pt>
                <c:pt idx="14">
                  <c:v>1.468</c:v>
                </c:pt>
                <c:pt idx="15">
                  <c:v>1.494</c:v>
                </c:pt>
                <c:pt idx="16">
                  <c:v>1.5209999999999999</c:v>
                </c:pt>
                <c:pt idx="17">
                  <c:v>1.5389999999999999</c:v>
                </c:pt>
                <c:pt idx="18">
                  <c:v>1.5580000000000001</c:v>
                </c:pt>
                <c:pt idx="19">
                  <c:v>1.5740000000000001</c:v>
                </c:pt>
                <c:pt idx="20">
                  <c:v>1.585</c:v>
                </c:pt>
                <c:pt idx="21">
                  <c:v>1.5920000000000001</c:v>
                </c:pt>
                <c:pt idx="22">
                  <c:v>1.5960000000000001</c:v>
                </c:pt>
                <c:pt idx="23">
                  <c:v>1.6</c:v>
                </c:pt>
                <c:pt idx="24">
                  <c:v>1.6</c:v>
                </c:pt>
                <c:pt idx="25">
                  <c:v>1.6</c:v>
                </c:pt>
                <c:pt idx="26">
                  <c:v>1.6</c:v>
                </c:pt>
                <c:pt idx="27">
                  <c:v>1.6</c:v>
                </c:pt>
                <c:pt idx="28">
                  <c:v>1.6</c:v>
                </c:pt>
                <c:pt idx="29">
                  <c:v>1.6</c:v>
                </c:pt>
                <c:pt idx="30">
                  <c:v>1.6</c:v>
                </c:pt>
                <c:pt idx="31">
                  <c:v>1.6</c:v>
                </c:pt>
                <c:pt idx="32">
                  <c:v>1.6</c:v>
                </c:pt>
                <c:pt idx="33">
                  <c:v>1.6</c:v>
                </c:pt>
                <c:pt idx="34">
                  <c:v>1.6</c:v>
                </c:pt>
                <c:pt idx="35">
                  <c:v>1.6</c:v>
                </c:pt>
                <c:pt idx="36">
                  <c:v>1.6</c:v>
                </c:pt>
                <c:pt idx="37">
                  <c:v>1.6</c:v>
                </c:pt>
                <c:pt idx="38">
                  <c:v>1.6</c:v>
                </c:pt>
                <c:pt idx="39">
                  <c:v>1.6</c:v>
                </c:pt>
                <c:pt idx="40">
                  <c:v>1.6</c:v>
                </c:pt>
                <c:pt idx="41">
                  <c:v>1.6</c:v>
                </c:pt>
                <c:pt idx="42">
                  <c:v>1.6</c:v>
                </c:pt>
                <c:pt idx="43">
                  <c:v>1.6</c:v>
                </c:pt>
                <c:pt idx="44">
                  <c:v>1.6</c:v>
                </c:pt>
                <c:pt idx="45">
                  <c:v>1.6</c:v>
                </c:pt>
                <c:pt idx="46">
                  <c:v>1.6</c:v>
                </c:pt>
                <c:pt idx="47">
                  <c:v>1.6</c:v>
                </c:pt>
                <c:pt idx="48">
                  <c:v>1.6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313280"/>
        <c:axId val="85664128"/>
      </c:scatterChart>
      <c:valAx>
        <c:axId val="51313280"/>
        <c:scaling>
          <c:orientation val="minMax"/>
          <c:max val="2060"/>
          <c:min val="20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664128"/>
        <c:crosses val="autoZero"/>
        <c:crossBetween val="midCat"/>
      </c:valAx>
      <c:valAx>
        <c:axId val="85664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31328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529396325459317"/>
          <c:y val="0.68576334208223977"/>
          <c:w val="0.44830096237970252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54212866248863"/>
          <c:y val="3.7313941129259669E-2"/>
          <c:w val="0.86227502812148482"/>
          <c:h val="0.7986132266253602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Sheet5!$C$1</c:f>
              <c:strCache>
                <c:ptCount val="1"/>
                <c:pt idx="0">
                  <c:v>ctfr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Sheet5!$B$2:$B$31</c:f>
              <c:numCache>
                <c:formatCode>General</c:formatCode>
                <c:ptCount val="30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</c:numCache>
            </c:numRef>
          </c:xVal>
          <c:yVal>
            <c:numRef>
              <c:f>Sheet5!$C$2:$C$31</c:f>
              <c:numCache>
                <c:formatCode>0.000</c:formatCode>
                <c:ptCount val="30"/>
                <c:pt idx="0">
                  <c:v>2.8601700000000001</c:v>
                </c:pt>
                <c:pt idx="1">
                  <c:v>2.80017</c:v>
                </c:pt>
                <c:pt idx="2">
                  <c:v>2.7101600000000001</c:v>
                </c:pt>
                <c:pt idx="3">
                  <c:v>2.61015</c:v>
                </c:pt>
                <c:pt idx="4">
                  <c:v>2.5401199999999999</c:v>
                </c:pt>
                <c:pt idx="5">
                  <c:v>2.4801299999999999</c:v>
                </c:pt>
                <c:pt idx="6">
                  <c:v>2.4201299999999999</c:v>
                </c:pt>
                <c:pt idx="7">
                  <c:v>2.3400799999999999</c:v>
                </c:pt>
                <c:pt idx="8">
                  <c:v>2.2600799999999999</c:v>
                </c:pt>
                <c:pt idx="9">
                  <c:v>2.2601399999999998</c:v>
                </c:pt>
                <c:pt idx="10">
                  <c:v>2.2001400000000002</c:v>
                </c:pt>
                <c:pt idx="11">
                  <c:v>2.170137</c:v>
                </c:pt>
                <c:pt idx="12">
                  <c:v>2.1501220000000001</c:v>
                </c:pt>
                <c:pt idx="13">
                  <c:v>2.0901269999999998</c:v>
                </c:pt>
                <c:pt idx="14">
                  <c:v>2.0301330000000002</c:v>
                </c:pt>
                <c:pt idx="15">
                  <c:v>1.960137</c:v>
                </c:pt>
                <c:pt idx="16">
                  <c:v>1.9101379999999999</c:v>
                </c:pt>
                <c:pt idx="17">
                  <c:v>1.9001380000000001</c:v>
                </c:pt>
                <c:pt idx="18">
                  <c:v>1.8401369999999999</c:v>
                </c:pt>
                <c:pt idx="19">
                  <c:v>1.782637</c:v>
                </c:pt>
                <c:pt idx="20">
                  <c:v>1.7351369999999999</c:v>
                </c:pt>
                <c:pt idx="21">
                  <c:v>1.6876370000000001</c:v>
                </c:pt>
                <c:pt idx="22">
                  <c:v>1.6426369999999999</c:v>
                </c:pt>
                <c:pt idx="23">
                  <c:v>1.6101369999999999</c:v>
                </c:pt>
                <c:pt idx="24">
                  <c:v>1.5676369999999999</c:v>
                </c:pt>
                <c:pt idx="25">
                  <c:v>1.5451379999999999</c:v>
                </c:pt>
                <c:pt idx="26">
                  <c:v>1.4726379999999999</c:v>
                </c:pt>
                <c:pt idx="27">
                  <c:v>1.460137</c:v>
                </c:pt>
                <c:pt idx="28">
                  <c:v>1.387637</c:v>
                </c:pt>
                <c:pt idx="29">
                  <c:v>1.352638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Sheet5!$D$1</c:f>
              <c:strCache>
                <c:ptCount val="1"/>
                <c:pt idx="0">
                  <c:v>ci95_lower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Sheet5!$B$2:$B$31</c:f>
              <c:numCache>
                <c:formatCode>General</c:formatCode>
                <c:ptCount val="30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</c:numCache>
            </c:numRef>
          </c:xVal>
          <c:yVal>
            <c:numRef>
              <c:f>Sheet5!$D$2:$D$31</c:f>
              <c:numCache>
                <c:formatCode>0.000</c:formatCode>
                <c:ptCount val="30"/>
                <c:pt idx="0">
                  <c:v>2.8601700000000001</c:v>
                </c:pt>
                <c:pt idx="1">
                  <c:v>2.80017</c:v>
                </c:pt>
                <c:pt idx="2">
                  <c:v>2.7101600000000001</c:v>
                </c:pt>
                <c:pt idx="3">
                  <c:v>2.61015</c:v>
                </c:pt>
                <c:pt idx="4">
                  <c:v>2.5401199999999999</c:v>
                </c:pt>
                <c:pt idx="5">
                  <c:v>2.4801299999999999</c:v>
                </c:pt>
                <c:pt idx="6">
                  <c:v>2.4201299999999999</c:v>
                </c:pt>
                <c:pt idx="7">
                  <c:v>2.3400799999999999</c:v>
                </c:pt>
                <c:pt idx="8">
                  <c:v>2.2600799999999999</c:v>
                </c:pt>
                <c:pt idx="9">
                  <c:v>2.2601399999999998</c:v>
                </c:pt>
                <c:pt idx="10">
                  <c:v>2.2001400000000002</c:v>
                </c:pt>
                <c:pt idx="11">
                  <c:v>2.1701269999999999</c:v>
                </c:pt>
                <c:pt idx="12">
                  <c:v>2.150109</c:v>
                </c:pt>
                <c:pt idx="13">
                  <c:v>2.0901109999999998</c:v>
                </c:pt>
                <c:pt idx="14">
                  <c:v>2.0301130000000001</c:v>
                </c:pt>
                <c:pt idx="15">
                  <c:v>1.9601139999999999</c:v>
                </c:pt>
                <c:pt idx="16">
                  <c:v>1.910115</c:v>
                </c:pt>
                <c:pt idx="17">
                  <c:v>1.9001140000000001</c:v>
                </c:pt>
                <c:pt idx="18">
                  <c:v>1.8401130000000001</c:v>
                </c:pt>
                <c:pt idx="19">
                  <c:v>1.7791410000000001</c:v>
                </c:pt>
                <c:pt idx="20">
                  <c:v>1.729724</c:v>
                </c:pt>
                <c:pt idx="21">
                  <c:v>1.680485</c:v>
                </c:pt>
                <c:pt idx="22">
                  <c:v>1.6312899999999999</c:v>
                </c:pt>
                <c:pt idx="23">
                  <c:v>1.5925149999999999</c:v>
                </c:pt>
                <c:pt idx="24">
                  <c:v>1.542484</c:v>
                </c:pt>
                <c:pt idx="25">
                  <c:v>1.513314</c:v>
                </c:pt>
                <c:pt idx="26">
                  <c:v>1.435384</c:v>
                </c:pt>
                <c:pt idx="27">
                  <c:v>1.4165639999999999</c:v>
                </c:pt>
                <c:pt idx="28">
                  <c:v>1.33657</c:v>
                </c:pt>
                <c:pt idx="29">
                  <c:v>1.2949809999999999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Sheet5!$E$1</c:f>
              <c:strCache>
                <c:ptCount val="1"/>
                <c:pt idx="0">
                  <c:v>ci95_upper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Sheet5!$B$2:$B$31</c:f>
              <c:numCache>
                <c:formatCode>General</c:formatCode>
                <c:ptCount val="30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</c:numCache>
            </c:numRef>
          </c:xVal>
          <c:yVal>
            <c:numRef>
              <c:f>Sheet5!$E$2:$E$31</c:f>
              <c:numCache>
                <c:formatCode>0.000</c:formatCode>
                <c:ptCount val="30"/>
                <c:pt idx="0">
                  <c:v>2.8601700000000001</c:v>
                </c:pt>
                <c:pt idx="1">
                  <c:v>2.80017</c:v>
                </c:pt>
                <c:pt idx="2">
                  <c:v>2.7101600000000001</c:v>
                </c:pt>
                <c:pt idx="3">
                  <c:v>2.61015</c:v>
                </c:pt>
                <c:pt idx="4">
                  <c:v>2.5401199999999999</c:v>
                </c:pt>
                <c:pt idx="5">
                  <c:v>2.4801299999999999</c:v>
                </c:pt>
                <c:pt idx="6">
                  <c:v>2.4201299999999999</c:v>
                </c:pt>
                <c:pt idx="7">
                  <c:v>2.3400799999999999</c:v>
                </c:pt>
                <c:pt idx="8">
                  <c:v>2.2600799999999999</c:v>
                </c:pt>
                <c:pt idx="9">
                  <c:v>2.2601399999999998</c:v>
                </c:pt>
                <c:pt idx="10">
                  <c:v>2.2001400000000002</c:v>
                </c:pt>
                <c:pt idx="11">
                  <c:v>2.1701480000000002</c:v>
                </c:pt>
                <c:pt idx="12">
                  <c:v>2.1501359999999998</c:v>
                </c:pt>
                <c:pt idx="13">
                  <c:v>2.090144</c:v>
                </c:pt>
                <c:pt idx="14">
                  <c:v>2.0301529999999999</c:v>
                </c:pt>
                <c:pt idx="15">
                  <c:v>1.960161</c:v>
                </c:pt>
                <c:pt idx="16">
                  <c:v>1.9101600000000001</c:v>
                </c:pt>
                <c:pt idx="17">
                  <c:v>1.900161</c:v>
                </c:pt>
                <c:pt idx="18">
                  <c:v>1.8401620000000001</c:v>
                </c:pt>
                <c:pt idx="19">
                  <c:v>1.7861340000000001</c:v>
                </c:pt>
                <c:pt idx="20">
                  <c:v>1.740551</c:v>
                </c:pt>
                <c:pt idx="21">
                  <c:v>1.69479</c:v>
                </c:pt>
                <c:pt idx="22">
                  <c:v>1.653985</c:v>
                </c:pt>
                <c:pt idx="23">
                  <c:v>1.6277600000000001</c:v>
                </c:pt>
                <c:pt idx="24">
                  <c:v>1.5927910000000001</c:v>
                </c:pt>
                <c:pt idx="25">
                  <c:v>1.5769610000000001</c:v>
                </c:pt>
                <c:pt idx="26">
                  <c:v>1.5098910000000001</c:v>
                </c:pt>
                <c:pt idx="27">
                  <c:v>1.503711</c:v>
                </c:pt>
                <c:pt idx="28">
                  <c:v>1.4387049999999999</c:v>
                </c:pt>
                <c:pt idx="29">
                  <c:v>1.4102939999999999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5707392"/>
        <c:axId val="85713664"/>
      </c:scatterChart>
      <c:valAx>
        <c:axId val="85707392"/>
        <c:scaling>
          <c:orientation val="minMax"/>
          <c:max val="1980"/>
          <c:min val="195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Birth Cohort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713664"/>
        <c:crosses val="autoZero"/>
        <c:crossBetween val="midCat"/>
        <c:minorUnit val="5"/>
      </c:valAx>
      <c:valAx>
        <c:axId val="85713664"/>
        <c:scaling>
          <c:orientation val="minMax"/>
          <c:max val="3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Fertility Rate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707392"/>
        <c:crosses val="autoZero"/>
        <c:crossBetween val="midCat"/>
        <c:majorUnit val="0.5"/>
      </c:valAx>
      <c:spPr>
        <a:noFill/>
        <a:ln>
          <a:solidFill>
            <a:schemeClr val="accent3"/>
          </a:solidFill>
        </a:ln>
        <a:effectLst/>
      </c:spPr>
    </c:plotArea>
    <c:plotVisOnly val="1"/>
    <c:dispBlanksAs val="gap"/>
    <c:showDLblsOverMax val="0"/>
  </c:chart>
  <c:spPr>
    <a:solidFill>
      <a:schemeClr val="bg1">
        <a:alpha val="90000"/>
      </a:schemeClr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3085739282589675E-2"/>
          <c:y val="5.1400554097404488E-2"/>
          <c:w val="0.85480271216098003"/>
          <c:h val="0.8326195683872849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marker>
            <c:symbol val="none"/>
          </c:marker>
          <c:xVal>
            <c:numRef>
              <c:f>Sheet1!$A$2:$A$105</c:f>
              <c:numCache>
                <c:formatCode>General</c:formatCode>
                <c:ptCount val="104"/>
                <c:pt idx="0">
                  <c:v>1957</c:v>
                </c:pt>
                <c:pt idx="1">
                  <c:v>1958</c:v>
                </c:pt>
                <c:pt idx="2">
                  <c:v>1959</c:v>
                </c:pt>
                <c:pt idx="3">
                  <c:v>1960</c:v>
                </c:pt>
                <c:pt idx="4">
                  <c:v>1961</c:v>
                </c:pt>
                <c:pt idx="5">
                  <c:v>1962</c:v>
                </c:pt>
                <c:pt idx="6">
                  <c:v>1963</c:v>
                </c:pt>
                <c:pt idx="7">
                  <c:v>1964</c:v>
                </c:pt>
                <c:pt idx="8">
                  <c:v>1965</c:v>
                </c:pt>
                <c:pt idx="9">
                  <c:v>1966</c:v>
                </c:pt>
                <c:pt idx="10">
                  <c:v>1967</c:v>
                </c:pt>
                <c:pt idx="11">
                  <c:v>1968</c:v>
                </c:pt>
                <c:pt idx="12">
                  <c:v>1969</c:v>
                </c:pt>
                <c:pt idx="13">
                  <c:v>1970</c:v>
                </c:pt>
                <c:pt idx="14">
                  <c:v>1971</c:v>
                </c:pt>
                <c:pt idx="15">
                  <c:v>1972</c:v>
                </c:pt>
                <c:pt idx="16">
                  <c:v>1973</c:v>
                </c:pt>
                <c:pt idx="17">
                  <c:v>1974</c:v>
                </c:pt>
                <c:pt idx="18">
                  <c:v>1975</c:v>
                </c:pt>
                <c:pt idx="19">
                  <c:v>1976</c:v>
                </c:pt>
                <c:pt idx="20">
                  <c:v>1977</c:v>
                </c:pt>
                <c:pt idx="21">
                  <c:v>1978</c:v>
                </c:pt>
                <c:pt idx="22">
                  <c:v>1979</c:v>
                </c:pt>
                <c:pt idx="23">
                  <c:v>1980</c:v>
                </c:pt>
                <c:pt idx="24">
                  <c:v>1981</c:v>
                </c:pt>
                <c:pt idx="25">
                  <c:v>1982</c:v>
                </c:pt>
                <c:pt idx="26">
                  <c:v>1983</c:v>
                </c:pt>
                <c:pt idx="27">
                  <c:v>1984</c:v>
                </c:pt>
                <c:pt idx="28">
                  <c:v>1985</c:v>
                </c:pt>
                <c:pt idx="29">
                  <c:v>1986</c:v>
                </c:pt>
                <c:pt idx="30">
                  <c:v>1987</c:v>
                </c:pt>
                <c:pt idx="31">
                  <c:v>1988</c:v>
                </c:pt>
                <c:pt idx="32">
                  <c:v>1989</c:v>
                </c:pt>
                <c:pt idx="33">
                  <c:v>1990</c:v>
                </c:pt>
                <c:pt idx="34">
                  <c:v>1991</c:v>
                </c:pt>
                <c:pt idx="35">
                  <c:v>1992</c:v>
                </c:pt>
                <c:pt idx="36">
                  <c:v>1993</c:v>
                </c:pt>
                <c:pt idx="37">
                  <c:v>1994</c:v>
                </c:pt>
                <c:pt idx="38">
                  <c:v>1995</c:v>
                </c:pt>
                <c:pt idx="39">
                  <c:v>1996</c:v>
                </c:pt>
                <c:pt idx="40">
                  <c:v>1997</c:v>
                </c:pt>
                <c:pt idx="41">
                  <c:v>1998</c:v>
                </c:pt>
                <c:pt idx="42">
                  <c:v>1999</c:v>
                </c:pt>
                <c:pt idx="43">
                  <c:v>2000</c:v>
                </c:pt>
                <c:pt idx="44">
                  <c:v>2001</c:v>
                </c:pt>
                <c:pt idx="45">
                  <c:v>2002</c:v>
                </c:pt>
                <c:pt idx="46">
                  <c:v>2003</c:v>
                </c:pt>
                <c:pt idx="47">
                  <c:v>2004</c:v>
                </c:pt>
                <c:pt idx="48">
                  <c:v>2005</c:v>
                </c:pt>
                <c:pt idx="49">
                  <c:v>2006</c:v>
                </c:pt>
                <c:pt idx="50">
                  <c:v>2007</c:v>
                </c:pt>
                <c:pt idx="51">
                  <c:v>2008</c:v>
                </c:pt>
                <c:pt idx="52">
                  <c:v>2009</c:v>
                </c:pt>
                <c:pt idx="53">
                  <c:v>2010</c:v>
                </c:pt>
                <c:pt idx="54">
                  <c:v>2011</c:v>
                </c:pt>
                <c:pt idx="55">
                  <c:v>2012</c:v>
                </c:pt>
                <c:pt idx="56">
                  <c:v>2013</c:v>
                </c:pt>
                <c:pt idx="57">
                  <c:v>2014</c:v>
                </c:pt>
                <c:pt idx="58">
                  <c:v>2015</c:v>
                </c:pt>
                <c:pt idx="59">
                  <c:v>2016</c:v>
                </c:pt>
                <c:pt idx="60">
                  <c:v>2017</c:v>
                </c:pt>
                <c:pt idx="61">
                  <c:v>2018</c:v>
                </c:pt>
                <c:pt idx="62">
                  <c:v>2019</c:v>
                </c:pt>
                <c:pt idx="63">
                  <c:v>2020</c:v>
                </c:pt>
                <c:pt idx="64">
                  <c:v>2021</c:v>
                </c:pt>
                <c:pt idx="65">
                  <c:v>2022</c:v>
                </c:pt>
                <c:pt idx="66">
                  <c:v>2023</c:v>
                </c:pt>
                <c:pt idx="67">
                  <c:v>2024</c:v>
                </c:pt>
                <c:pt idx="68">
                  <c:v>2025</c:v>
                </c:pt>
                <c:pt idx="69">
                  <c:v>2026</c:v>
                </c:pt>
                <c:pt idx="70">
                  <c:v>2027</c:v>
                </c:pt>
                <c:pt idx="71">
                  <c:v>2028</c:v>
                </c:pt>
                <c:pt idx="72">
                  <c:v>2029</c:v>
                </c:pt>
                <c:pt idx="73">
                  <c:v>2030</c:v>
                </c:pt>
                <c:pt idx="74">
                  <c:v>2031</c:v>
                </c:pt>
                <c:pt idx="75">
                  <c:v>2032</c:v>
                </c:pt>
                <c:pt idx="76">
                  <c:v>2033</c:v>
                </c:pt>
                <c:pt idx="77">
                  <c:v>2034</c:v>
                </c:pt>
                <c:pt idx="78">
                  <c:v>2035</c:v>
                </c:pt>
                <c:pt idx="79">
                  <c:v>2036</c:v>
                </c:pt>
                <c:pt idx="80">
                  <c:v>2037</c:v>
                </c:pt>
                <c:pt idx="81">
                  <c:v>2038</c:v>
                </c:pt>
                <c:pt idx="82">
                  <c:v>2039</c:v>
                </c:pt>
                <c:pt idx="83">
                  <c:v>2040</c:v>
                </c:pt>
                <c:pt idx="84">
                  <c:v>2041</c:v>
                </c:pt>
                <c:pt idx="85">
                  <c:v>2042</c:v>
                </c:pt>
                <c:pt idx="86">
                  <c:v>2043</c:v>
                </c:pt>
                <c:pt idx="87">
                  <c:v>2044</c:v>
                </c:pt>
                <c:pt idx="88">
                  <c:v>2045</c:v>
                </c:pt>
                <c:pt idx="89">
                  <c:v>2046</c:v>
                </c:pt>
                <c:pt idx="90">
                  <c:v>2047</c:v>
                </c:pt>
                <c:pt idx="91">
                  <c:v>2048</c:v>
                </c:pt>
                <c:pt idx="92">
                  <c:v>2049</c:v>
                </c:pt>
                <c:pt idx="93">
                  <c:v>2050</c:v>
                </c:pt>
                <c:pt idx="94">
                  <c:v>2051</c:v>
                </c:pt>
                <c:pt idx="95">
                  <c:v>2052</c:v>
                </c:pt>
                <c:pt idx="96">
                  <c:v>2053</c:v>
                </c:pt>
                <c:pt idx="97">
                  <c:v>2054</c:v>
                </c:pt>
                <c:pt idx="98">
                  <c:v>2055</c:v>
                </c:pt>
                <c:pt idx="99">
                  <c:v>2056</c:v>
                </c:pt>
                <c:pt idx="100">
                  <c:v>2057</c:v>
                </c:pt>
                <c:pt idx="101">
                  <c:v>2058</c:v>
                </c:pt>
                <c:pt idx="102">
                  <c:v>2059</c:v>
                </c:pt>
                <c:pt idx="103">
                  <c:v>2060</c:v>
                </c:pt>
              </c:numCache>
            </c:numRef>
          </c:xVal>
          <c:yVal>
            <c:numRef>
              <c:f>Sheet1!$B$2:$B$105</c:f>
              <c:numCache>
                <c:formatCode>0.0</c:formatCode>
                <c:ptCount val="104"/>
                <c:pt idx="0">
                  <c:v>59.73</c:v>
                </c:pt>
                <c:pt idx="1">
                  <c:v>61.31</c:v>
                </c:pt>
                <c:pt idx="2">
                  <c:v>61.88</c:v>
                </c:pt>
                <c:pt idx="3">
                  <c:v>62.31</c:v>
                </c:pt>
                <c:pt idx="4">
                  <c:v>62.64</c:v>
                </c:pt>
                <c:pt idx="5">
                  <c:v>62.95</c:v>
                </c:pt>
                <c:pt idx="6">
                  <c:v>63.9</c:v>
                </c:pt>
                <c:pt idx="7">
                  <c:v>64.540000000000006</c:v>
                </c:pt>
                <c:pt idx="8">
                  <c:v>65.099999999999994</c:v>
                </c:pt>
                <c:pt idx="9">
                  <c:v>65.180000000000007</c:v>
                </c:pt>
                <c:pt idx="10">
                  <c:v>65.31</c:v>
                </c:pt>
                <c:pt idx="11">
                  <c:v>65.22</c:v>
                </c:pt>
                <c:pt idx="12">
                  <c:v>66.34</c:v>
                </c:pt>
                <c:pt idx="13">
                  <c:v>66.66</c:v>
                </c:pt>
                <c:pt idx="14">
                  <c:v>67.19</c:v>
                </c:pt>
                <c:pt idx="15">
                  <c:v>67.569999999999993</c:v>
                </c:pt>
                <c:pt idx="16">
                  <c:v>67.569999999999993</c:v>
                </c:pt>
                <c:pt idx="17">
                  <c:v>67.8</c:v>
                </c:pt>
                <c:pt idx="18">
                  <c:v>68.27</c:v>
                </c:pt>
                <c:pt idx="19">
                  <c:v>68.7</c:v>
                </c:pt>
                <c:pt idx="20">
                  <c:v>68.69</c:v>
                </c:pt>
                <c:pt idx="21">
                  <c:v>69.150000000000006</c:v>
                </c:pt>
                <c:pt idx="22">
                  <c:v>69.36</c:v>
                </c:pt>
                <c:pt idx="23">
                  <c:v>69.569999999999993</c:v>
                </c:pt>
                <c:pt idx="24">
                  <c:v>69.739999999999995</c:v>
                </c:pt>
                <c:pt idx="25">
                  <c:v>69.84</c:v>
                </c:pt>
                <c:pt idx="26">
                  <c:v>69.900000000000006</c:v>
                </c:pt>
                <c:pt idx="27">
                  <c:v>70.459999999999994</c:v>
                </c:pt>
                <c:pt idx="28">
                  <c:v>70.819999999999993</c:v>
                </c:pt>
                <c:pt idx="29">
                  <c:v>70.97</c:v>
                </c:pt>
                <c:pt idx="30">
                  <c:v>71.09</c:v>
                </c:pt>
                <c:pt idx="31">
                  <c:v>70.989999999999995</c:v>
                </c:pt>
                <c:pt idx="32">
                  <c:v>71.099999999999994</c:v>
                </c:pt>
                <c:pt idx="33">
                  <c:v>71.33</c:v>
                </c:pt>
                <c:pt idx="34">
                  <c:v>71.83</c:v>
                </c:pt>
                <c:pt idx="35">
                  <c:v>71.78</c:v>
                </c:pt>
                <c:pt idx="36">
                  <c:v>71.61</c:v>
                </c:pt>
                <c:pt idx="37">
                  <c:v>71.81</c:v>
                </c:pt>
                <c:pt idx="38">
                  <c:v>71.849999999999994</c:v>
                </c:pt>
                <c:pt idx="39">
                  <c:v>72.38</c:v>
                </c:pt>
                <c:pt idx="40">
                  <c:v>72.97</c:v>
                </c:pt>
                <c:pt idx="41">
                  <c:v>73.12</c:v>
                </c:pt>
                <c:pt idx="42">
                  <c:v>73.33</c:v>
                </c:pt>
                <c:pt idx="43">
                  <c:v>73.83</c:v>
                </c:pt>
                <c:pt idx="44">
                  <c:v>74.069999999999993</c:v>
                </c:pt>
                <c:pt idx="45">
                  <c:v>74.58</c:v>
                </c:pt>
                <c:pt idx="46">
                  <c:v>74.77</c:v>
                </c:pt>
                <c:pt idx="47">
                  <c:v>74.680000000000007</c:v>
                </c:pt>
                <c:pt idx="48">
                  <c:v>74.5</c:v>
                </c:pt>
                <c:pt idx="49">
                  <c:v>74.863745614999999</c:v>
                </c:pt>
                <c:pt idx="50">
                  <c:v>75.455071821999994</c:v>
                </c:pt>
                <c:pt idx="51">
                  <c:v>75.587601598999996</c:v>
                </c:pt>
                <c:pt idx="52">
                  <c:v>76.028203050000002</c:v>
                </c:pt>
                <c:pt idx="53">
                  <c:v>76.131965940000001</c:v>
                </c:pt>
                <c:pt idx="54">
                  <c:v>75.963487361000006</c:v>
                </c:pt>
                <c:pt idx="55">
                  <c:v>76.718999999999994</c:v>
                </c:pt>
                <c:pt idx="56">
                  <c:v>77.021000000000001</c:v>
                </c:pt>
                <c:pt idx="57">
                  <c:v>77.099999999999994</c:v>
                </c:pt>
                <c:pt idx="58">
                  <c:v>77.3</c:v>
                </c:pt>
                <c:pt idx="59">
                  <c:v>77.481999999999999</c:v>
                </c:pt>
                <c:pt idx="60">
                  <c:v>77.653999999999996</c:v>
                </c:pt>
                <c:pt idx="61">
                  <c:v>77.816999999999993</c:v>
                </c:pt>
                <c:pt idx="62">
                  <c:v>77.974999999999994</c:v>
                </c:pt>
                <c:pt idx="63">
                  <c:v>78.129000000000005</c:v>
                </c:pt>
                <c:pt idx="64">
                  <c:v>78.278000000000006</c:v>
                </c:pt>
                <c:pt idx="65">
                  <c:v>78.423000000000002</c:v>
                </c:pt>
                <c:pt idx="66">
                  <c:v>78.564999999999998</c:v>
                </c:pt>
                <c:pt idx="67">
                  <c:v>78.703000000000003</c:v>
                </c:pt>
                <c:pt idx="68">
                  <c:v>78.837999999999994</c:v>
                </c:pt>
                <c:pt idx="69">
                  <c:v>78.97</c:v>
                </c:pt>
                <c:pt idx="70">
                  <c:v>79.099000000000004</c:v>
                </c:pt>
                <c:pt idx="71">
                  <c:v>79.224999999999994</c:v>
                </c:pt>
                <c:pt idx="72">
                  <c:v>79.349000000000004</c:v>
                </c:pt>
                <c:pt idx="73">
                  <c:v>79.47</c:v>
                </c:pt>
                <c:pt idx="74">
                  <c:v>79.587999999999994</c:v>
                </c:pt>
                <c:pt idx="75">
                  <c:v>79.703000000000003</c:v>
                </c:pt>
                <c:pt idx="76">
                  <c:v>79.816000000000003</c:v>
                </c:pt>
                <c:pt idx="77">
                  <c:v>79.927000000000007</c:v>
                </c:pt>
                <c:pt idx="78">
                  <c:v>80.034999999999997</c:v>
                </c:pt>
                <c:pt idx="79">
                  <c:v>80.14</c:v>
                </c:pt>
                <c:pt idx="80">
                  <c:v>80.244</c:v>
                </c:pt>
                <c:pt idx="81">
                  <c:v>80.343999999999994</c:v>
                </c:pt>
                <c:pt idx="82">
                  <c:v>80.442999999999998</c:v>
                </c:pt>
                <c:pt idx="83">
                  <c:v>80.539000000000001</c:v>
                </c:pt>
                <c:pt idx="84">
                  <c:v>80.632999999999996</c:v>
                </c:pt>
                <c:pt idx="85">
                  <c:v>80.724000000000004</c:v>
                </c:pt>
                <c:pt idx="86">
                  <c:v>80.813999999999993</c:v>
                </c:pt>
                <c:pt idx="87">
                  <c:v>80.900999999999996</c:v>
                </c:pt>
                <c:pt idx="88">
                  <c:v>80.986000000000004</c:v>
                </c:pt>
                <c:pt idx="89">
                  <c:v>81.067999999999998</c:v>
                </c:pt>
                <c:pt idx="90">
                  <c:v>81.149000000000001</c:v>
                </c:pt>
                <c:pt idx="91">
                  <c:v>81.227000000000004</c:v>
                </c:pt>
                <c:pt idx="92">
                  <c:v>81.302999999999997</c:v>
                </c:pt>
                <c:pt idx="93">
                  <c:v>81.376999999999995</c:v>
                </c:pt>
                <c:pt idx="94">
                  <c:v>81.448999999999998</c:v>
                </c:pt>
                <c:pt idx="95">
                  <c:v>81.518000000000001</c:v>
                </c:pt>
                <c:pt idx="96">
                  <c:v>81.585999999999999</c:v>
                </c:pt>
                <c:pt idx="97">
                  <c:v>81.650999999999996</c:v>
                </c:pt>
                <c:pt idx="98">
                  <c:v>81.715000000000003</c:v>
                </c:pt>
                <c:pt idx="99">
                  <c:v>81.775999999999996</c:v>
                </c:pt>
                <c:pt idx="100">
                  <c:v>81.834999999999994</c:v>
                </c:pt>
                <c:pt idx="101">
                  <c:v>81.891999999999996</c:v>
                </c:pt>
                <c:pt idx="102">
                  <c:v>81.947000000000003</c:v>
                </c:pt>
                <c:pt idx="103">
                  <c:v>82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marker>
            <c:symbol val="none"/>
          </c:marker>
          <c:xVal>
            <c:numRef>
              <c:f>Sheet1!$A$2:$A$105</c:f>
              <c:numCache>
                <c:formatCode>General</c:formatCode>
                <c:ptCount val="104"/>
                <c:pt idx="0">
                  <c:v>1957</c:v>
                </c:pt>
                <c:pt idx="1">
                  <c:v>1958</c:v>
                </c:pt>
                <c:pt idx="2">
                  <c:v>1959</c:v>
                </c:pt>
                <c:pt idx="3">
                  <c:v>1960</c:v>
                </c:pt>
                <c:pt idx="4">
                  <c:v>1961</c:v>
                </c:pt>
                <c:pt idx="5">
                  <c:v>1962</c:v>
                </c:pt>
                <c:pt idx="6">
                  <c:v>1963</c:v>
                </c:pt>
                <c:pt idx="7">
                  <c:v>1964</c:v>
                </c:pt>
                <c:pt idx="8">
                  <c:v>1965</c:v>
                </c:pt>
                <c:pt idx="9">
                  <c:v>1966</c:v>
                </c:pt>
                <c:pt idx="10">
                  <c:v>1967</c:v>
                </c:pt>
                <c:pt idx="11">
                  <c:v>1968</c:v>
                </c:pt>
                <c:pt idx="12">
                  <c:v>1969</c:v>
                </c:pt>
                <c:pt idx="13">
                  <c:v>1970</c:v>
                </c:pt>
                <c:pt idx="14">
                  <c:v>1971</c:v>
                </c:pt>
                <c:pt idx="15">
                  <c:v>1972</c:v>
                </c:pt>
                <c:pt idx="16">
                  <c:v>1973</c:v>
                </c:pt>
                <c:pt idx="17">
                  <c:v>1974</c:v>
                </c:pt>
                <c:pt idx="18">
                  <c:v>1975</c:v>
                </c:pt>
                <c:pt idx="19">
                  <c:v>1976</c:v>
                </c:pt>
                <c:pt idx="20">
                  <c:v>1977</c:v>
                </c:pt>
                <c:pt idx="21">
                  <c:v>1978</c:v>
                </c:pt>
                <c:pt idx="22">
                  <c:v>1979</c:v>
                </c:pt>
                <c:pt idx="23">
                  <c:v>1980</c:v>
                </c:pt>
                <c:pt idx="24">
                  <c:v>1981</c:v>
                </c:pt>
                <c:pt idx="25">
                  <c:v>1982</c:v>
                </c:pt>
                <c:pt idx="26">
                  <c:v>1983</c:v>
                </c:pt>
                <c:pt idx="27">
                  <c:v>1984</c:v>
                </c:pt>
                <c:pt idx="28">
                  <c:v>1985</c:v>
                </c:pt>
                <c:pt idx="29">
                  <c:v>1986</c:v>
                </c:pt>
                <c:pt idx="30">
                  <c:v>1987</c:v>
                </c:pt>
                <c:pt idx="31">
                  <c:v>1988</c:v>
                </c:pt>
                <c:pt idx="32">
                  <c:v>1989</c:v>
                </c:pt>
                <c:pt idx="33">
                  <c:v>1990</c:v>
                </c:pt>
                <c:pt idx="34">
                  <c:v>1991</c:v>
                </c:pt>
                <c:pt idx="35">
                  <c:v>1992</c:v>
                </c:pt>
                <c:pt idx="36">
                  <c:v>1993</c:v>
                </c:pt>
                <c:pt idx="37">
                  <c:v>1994</c:v>
                </c:pt>
                <c:pt idx="38">
                  <c:v>1995</c:v>
                </c:pt>
                <c:pt idx="39">
                  <c:v>1996</c:v>
                </c:pt>
                <c:pt idx="40">
                  <c:v>1997</c:v>
                </c:pt>
                <c:pt idx="41">
                  <c:v>1998</c:v>
                </c:pt>
                <c:pt idx="42">
                  <c:v>1999</c:v>
                </c:pt>
                <c:pt idx="43">
                  <c:v>2000</c:v>
                </c:pt>
                <c:pt idx="44">
                  <c:v>2001</c:v>
                </c:pt>
                <c:pt idx="45">
                  <c:v>2002</c:v>
                </c:pt>
                <c:pt idx="46">
                  <c:v>2003</c:v>
                </c:pt>
                <c:pt idx="47">
                  <c:v>2004</c:v>
                </c:pt>
                <c:pt idx="48">
                  <c:v>2005</c:v>
                </c:pt>
                <c:pt idx="49">
                  <c:v>2006</c:v>
                </c:pt>
                <c:pt idx="50">
                  <c:v>2007</c:v>
                </c:pt>
                <c:pt idx="51">
                  <c:v>2008</c:v>
                </c:pt>
                <c:pt idx="52">
                  <c:v>2009</c:v>
                </c:pt>
                <c:pt idx="53">
                  <c:v>2010</c:v>
                </c:pt>
                <c:pt idx="54">
                  <c:v>2011</c:v>
                </c:pt>
                <c:pt idx="55">
                  <c:v>2012</c:v>
                </c:pt>
                <c:pt idx="56">
                  <c:v>2013</c:v>
                </c:pt>
                <c:pt idx="57">
                  <c:v>2014</c:v>
                </c:pt>
                <c:pt idx="58">
                  <c:v>2015</c:v>
                </c:pt>
                <c:pt idx="59">
                  <c:v>2016</c:v>
                </c:pt>
                <c:pt idx="60">
                  <c:v>2017</c:v>
                </c:pt>
                <c:pt idx="61">
                  <c:v>2018</c:v>
                </c:pt>
                <c:pt idx="62">
                  <c:v>2019</c:v>
                </c:pt>
                <c:pt idx="63">
                  <c:v>2020</c:v>
                </c:pt>
                <c:pt idx="64">
                  <c:v>2021</c:v>
                </c:pt>
                <c:pt idx="65">
                  <c:v>2022</c:v>
                </c:pt>
                <c:pt idx="66">
                  <c:v>2023</c:v>
                </c:pt>
                <c:pt idx="67">
                  <c:v>2024</c:v>
                </c:pt>
                <c:pt idx="68">
                  <c:v>2025</c:v>
                </c:pt>
                <c:pt idx="69">
                  <c:v>2026</c:v>
                </c:pt>
                <c:pt idx="70">
                  <c:v>2027</c:v>
                </c:pt>
                <c:pt idx="71">
                  <c:v>2028</c:v>
                </c:pt>
                <c:pt idx="72">
                  <c:v>2029</c:v>
                </c:pt>
                <c:pt idx="73">
                  <c:v>2030</c:v>
                </c:pt>
                <c:pt idx="74">
                  <c:v>2031</c:v>
                </c:pt>
                <c:pt idx="75">
                  <c:v>2032</c:v>
                </c:pt>
                <c:pt idx="76">
                  <c:v>2033</c:v>
                </c:pt>
                <c:pt idx="77">
                  <c:v>2034</c:v>
                </c:pt>
                <c:pt idx="78">
                  <c:v>2035</c:v>
                </c:pt>
                <c:pt idx="79">
                  <c:v>2036</c:v>
                </c:pt>
                <c:pt idx="80">
                  <c:v>2037</c:v>
                </c:pt>
                <c:pt idx="81">
                  <c:v>2038</c:v>
                </c:pt>
                <c:pt idx="82">
                  <c:v>2039</c:v>
                </c:pt>
                <c:pt idx="83">
                  <c:v>2040</c:v>
                </c:pt>
                <c:pt idx="84">
                  <c:v>2041</c:v>
                </c:pt>
                <c:pt idx="85">
                  <c:v>2042</c:v>
                </c:pt>
                <c:pt idx="86">
                  <c:v>2043</c:v>
                </c:pt>
                <c:pt idx="87">
                  <c:v>2044</c:v>
                </c:pt>
                <c:pt idx="88">
                  <c:v>2045</c:v>
                </c:pt>
                <c:pt idx="89">
                  <c:v>2046</c:v>
                </c:pt>
                <c:pt idx="90">
                  <c:v>2047</c:v>
                </c:pt>
                <c:pt idx="91">
                  <c:v>2048</c:v>
                </c:pt>
                <c:pt idx="92">
                  <c:v>2049</c:v>
                </c:pt>
                <c:pt idx="93">
                  <c:v>2050</c:v>
                </c:pt>
                <c:pt idx="94">
                  <c:v>2051</c:v>
                </c:pt>
                <c:pt idx="95">
                  <c:v>2052</c:v>
                </c:pt>
                <c:pt idx="96">
                  <c:v>2053</c:v>
                </c:pt>
                <c:pt idx="97">
                  <c:v>2054</c:v>
                </c:pt>
                <c:pt idx="98">
                  <c:v>2055</c:v>
                </c:pt>
                <c:pt idx="99">
                  <c:v>2056</c:v>
                </c:pt>
                <c:pt idx="100">
                  <c:v>2057</c:v>
                </c:pt>
                <c:pt idx="101">
                  <c:v>2058</c:v>
                </c:pt>
                <c:pt idx="102">
                  <c:v>2059</c:v>
                </c:pt>
                <c:pt idx="103">
                  <c:v>2060</c:v>
                </c:pt>
              </c:numCache>
            </c:numRef>
          </c:xVal>
          <c:yVal>
            <c:numRef>
              <c:f>Sheet1!$C$2:$C$105</c:f>
              <c:numCache>
                <c:formatCode>0.0</c:formatCode>
                <c:ptCount val="104"/>
                <c:pt idx="0">
                  <c:v>63.25</c:v>
                </c:pt>
                <c:pt idx="1">
                  <c:v>65.16</c:v>
                </c:pt>
                <c:pt idx="2">
                  <c:v>65.91</c:v>
                </c:pt>
                <c:pt idx="3">
                  <c:v>66.400000000000006</c:v>
                </c:pt>
                <c:pt idx="4">
                  <c:v>67.180000000000007</c:v>
                </c:pt>
                <c:pt idx="5">
                  <c:v>67.64</c:v>
                </c:pt>
                <c:pt idx="6">
                  <c:v>68.290000000000006</c:v>
                </c:pt>
                <c:pt idx="7">
                  <c:v>69.06</c:v>
                </c:pt>
                <c:pt idx="8">
                  <c:v>69.709999999999994</c:v>
                </c:pt>
                <c:pt idx="9">
                  <c:v>69.739999999999995</c:v>
                </c:pt>
                <c:pt idx="10">
                  <c:v>69.87</c:v>
                </c:pt>
                <c:pt idx="11">
                  <c:v>70.010000000000005</c:v>
                </c:pt>
                <c:pt idx="12">
                  <c:v>70.89</c:v>
                </c:pt>
                <c:pt idx="13">
                  <c:v>71.56</c:v>
                </c:pt>
                <c:pt idx="14">
                  <c:v>72.08</c:v>
                </c:pt>
                <c:pt idx="15">
                  <c:v>72.3</c:v>
                </c:pt>
                <c:pt idx="16">
                  <c:v>72.48</c:v>
                </c:pt>
                <c:pt idx="17">
                  <c:v>72.77</c:v>
                </c:pt>
                <c:pt idx="18">
                  <c:v>73.42</c:v>
                </c:pt>
                <c:pt idx="19">
                  <c:v>73.599999999999994</c:v>
                </c:pt>
                <c:pt idx="20">
                  <c:v>73.849999999999994</c:v>
                </c:pt>
                <c:pt idx="21">
                  <c:v>74.319999999999993</c:v>
                </c:pt>
                <c:pt idx="22">
                  <c:v>74.47</c:v>
                </c:pt>
                <c:pt idx="23">
                  <c:v>74.55</c:v>
                </c:pt>
                <c:pt idx="24">
                  <c:v>74.64</c:v>
                </c:pt>
                <c:pt idx="25">
                  <c:v>74.86</c:v>
                </c:pt>
                <c:pt idx="26">
                  <c:v>75.08</c:v>
                </c:pt>
                <c:pt idx="27">
                  <c:v>75.53</c:v>
                </c:pt>
                <c:pt idx="28">
                  <c:v>75.81</c:v>
                </c:pt>
                <c:pt idx="29">
                  <c:v>75.88</c:v>
                </c:pt>
                <c:pt idx="30">
                  <c:v>76.31</c:v>
                </c:pt>
                <c:pt idx="31">
                  <c:v>76.209999999999994</c:v>
                </c:pt>
                <c:pt idx="32">
                  <c:v>76.47</c:v>
                </c:pt>
                <c:pt idx="33">
                  <c:v>76.75</c:v>
                </c:pt>
                <c:pt idx="34">
                  <c:v>77.14</c:v>
                </c:pt>
                <c:pt idx="35">
                  <c:v>77.19</c:v>
                </c:pt>
                <c:pt idx="36">
                  <c:v>77.52</c:v>
                </c:pt>
                <c:pt idx="37">
                  <c:v>77.760000000000005</c:v>
                </c:pt>
                <c:pt idx="38">
                  <c:v>77.739999999999995</c:v>
                </c:pt>
                <c:pt idx="39">
                  <c:v>78.05</c:v>
                </c:pt>
                <c:pt idx="40">
                  <c:v>78.61</c:v>
                </c:pt>
                <c:pt idx="41">
                  <c:v>78.930000000000007</c:v>
                </c:pt>
                <c:pt idx="42">
                  <c:v>78.98</c:v>
                </c:pt>
                <c:pt idx="43">
                  <c:v>79.56</c:v>
                </c:pt>
                <c:pt idx="44">
                  <c:v>79.92</c:v>
                </c:pt>
                <c:pt idx="45">
                  <c:v>80.239999999999995</c:v>
                </c:pt>
                <c:pt idx="46">
                  <c:v>80.33</c:v>
                </c:pt>
                <c:pt idx="47">
                  <c:v>80.75</c:v>
                </c:pt>
                <c:pt idx="48">
                  <c:v>80.8</c:v>
                </c:pt>
                <c:pt idx="49">
                  <c:v>81.413510079000005</c:v>
                </c:pt>
                <c:pt idx="50">
                  <c:v>81.718626001999993</c:v>
                </c:pt>
                <c:pt idx="51">
                  <c:v>81.942972300999998</c:v>
                </c:pt>
                <c:pt idx="52">
                  <c:v>82.335338347000004</c:v>
                </c:pt>
                <c:pt idx="53">
                  <c:v>82.548589509999999</c:v>
                </c:pt>
                <c:pt idx="54">
                  <c:v>82.633076418000002</c:v>
                </c:pt>
                <c:pt idx="55">
                  <c:v>82.808999999999997</c:v>
                </c:pt>
                <c:pt idx="56">
                  <c:v>83.075999999999993</c:v>
                </c:pt>
                <c:pt idx="57">
                  <c:v>83.274000000000001</c:v>
                </c:pt>
                <c:pt idx="58">
                  <c:v>83.447000000000003</c:v>
                </c:pt>
                <c:pt idx="59">
                  <c:v>83.605000000000004</c:v>
                </c:pt>
                <c:pt idx="60">
                  <c:v>83.756</c:v>
                </c:pt>
                <c:pt idx="61">
                  <c:v>83.9</c:v>
                </c:pt>
                <c:pt idx="62">
                  <c:v>84.040999999999997</c:v>
                </c:pt>
                <c:pt idx="63">
                  <c:v>84.179000000000002</c:v>
                </c:pt>
                <c:pt idx="64">
                  <c:v>84.313000000000002</c:v>
                </c:pt>
                <c:pt idx="65">
                  <c:v>84.444000000000003</c:v>
                </c:pt>
                <c:pt idx="66">
                  <c:v>84.572999999999993</c:v>
                </c:pt>
                <c:pt idx="67">
                  <c:v>84.7</c:v>
                </c:pt>
                <c:pt idx="68">
                  <c:v>84.823999999999998</c:v>
                </c:pt>
                <c:pt idx="69">
                  <c:v>84.947000000000003</c:v>
                </c:pt>
                <c:pt idx="70">
                  <c:v>85.066000000000003</c:v>
                </c:pt>
                <c:pt idx="71">
                  <c:v>85.183999999999997</c:v>
                </c:pt>
                <c:pt idx="72">
                  <c:v>85.3</c:v>
                </c:pt>
                <c:pt idx="73">
                  <c:v>85.414000000000001</c:v>
                </c:pt>
                <c:pt idx="74">
                  <c:v>85.525999999999996</c:v>
                </c:pt>
                <c:pt idx="75">
                  <c:v>85.635999999999996</c:v>
                </c:pt>
                <c:pt idx="76">
                  <c:v>85.744</c:v>
                </c:pt>
                <c:pt idx="77">
                  <c:v>85.850999999999999</c:v>
                </c:pt>
                <c:pt idx="78">
                  <c:v>85.954999999999998</c:v>
                </c:pt>
                <c:pt idx="79">
                  <c:v>86.058000000000007</c:v>
                </c:pt>
                <c:pt idx="80">
                  <c:v>86.159000000000006</c:v>
                </c:pt>
                <c:pt idx="81">
                  <c:v>86.257999999999996</c:v>
                </c:pt>
                <c:pt idx="82">
                  <c:v>86.355000000000004</c:v>
                </c:pt>
                <c:pt idx="83">
                  <c:v>86.450999999999993</c:v>
                </c:pt>
                <c:pt idx="84">
                  <c:v>86.543999999999997</c:v>
                </c:pt>
                <c:pt idx="85">
                  <c:v>86.635999999999996</c:v>
                </c:pt>
                <c:pt idx="86">
                  <c:v>86.727000000000004</c:v>
                </c:pt>
                <c:pt idx="87">
                  <c:v>86.814999999999998</c:v>
                </c:pt>
                <c:pt idx="88">
                  <c:v>86.902000000000001</c:v>
                </c:pt>
                <c:pt idx="89">
                  <c:v>86.986999999999995</c:v>
                </c:pt>
                <c:pt idx="90">
                  <c:v>87.070999999999998</c:v>
                </c:pt>
                <c:pt idx="91">
                  <c:v>87.152000000000001</c:v>
                </c:pt>
                <c:pt idx="92">
                  <c:v>87.231999999999999</c:v>
                </c:pt>
                <c:pt idx="93">
                  <c:v>87.311000000000007</c:v>
                </c:pt>
                <c:pt idx="94">
                  <c:v>87.387</c:v>
                </c:pt>
                <c:pt idx="95">
                  <c:v>87.462000000000003</c:v>
                </c:pt>
                <c:pt idx="96">
                  <c:v>87.534999999999997</c:v>
                </c:pt>
                <c:pt idx="97">
                  <c:v>87.606999999999999</c:v>
                </c:pt>
                <c:pt idx="98">
                  <c:v>87.677000000000007</c:v>
                </c:pt>
                <c:pt idx="99">
                  <c:v>87.745000000000005</c:v>
                </c:pt>
                <c:pt idx="100">
                  <c:v>87.811000000000007</c:v>
                </c:pt>
                <c:pt idx="101">
                  <c:v>87.876000000000005</c:v>
                </c:pt>
                <c:pt idx="102">
                  <c:v>87.938999999999993</c:v>
                </c:pt>
                <c:pt idx="103">
                  <c:v>88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5771392"/>
        <c:axId val="85772928"/>
      </c:scatterChart>
      <c:valAx>
        <c:axId val="85771392"/>
        <c:scaling>
          <c:orientation val="minMax"/>
          <c:max val="2060"/>
          <c:min val="1960"/>
        </c:scaling>
        <c:delete val="0"/>
        <c:axPos val="b"/>
        <c:numFmt formatCode="General" sourceLinked="1"/>
        <c:majorTickMark val="out"/>
        <c:minorTickMark val="none"/>
        <c:tickLblPos val="nextTo"/>
        <c:crossAx val="85772928"/>
        <c:crosses val="autoZero"/>
        <c:crossBetween val="midCat"/>
      </c:valAx>
      <c:valAx>
        <c:axId val="85772928"/>
        <c:scaling>
          <c:orientation val="minMax"/>
          <c:min val="6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85771392"/>
        <c:crosses val="autoZero"/>
        <c:crossBetween val="midCat"/>
      </c:valAx>
      <c:spPr>
        <a:ln>
          <a:solidFill>
            <a:schemeClr val="tx1">
              <a:lumMod val="50000"/>
              <a:lumOff val="50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57605511811023624"/>
          <c:y val="0.45794947506561678"/>
          <c:w val="0.16561154855643045"/>
          <c:h val="0.16743438320209975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Aging!$D$2</c:f>
              <c:strCache>
                <c:ptCount val="1"/>
                <c:pt idx="0">
                  <c:v>Low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Aging!$A$3:$A$51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xVal>
          <c:yVal>
            <c:numRef>
              <c:f>Aging!$D$3:$D$51</c:f>
              <c:numCache>
                <c:formatCode>#,##0</c:formatCode>
                <c:ptCount val="49"/>
                <c:pt idx="0">
                  <c:v>2601.6179999999999</c:v>
                </c:pt>
                <c:pt idx="1">
                  <c:v>2695.8670000000002</c:v>
                </c:pt>
                <c:pt idx="2">
                  <c:v>2813.67</c:v>
                </c:pt>
                <c:pt idx="3">
                  <c:v>2945.1669999999999</c:v>
                </c:pt>
                <c:pt idx="4">
                  <c:v>3117.886</c:v>
                </c:pt>
                <c:pt idx="5">
                  <c:v>3282.3389999999999</c:v>
                </c:pt>
                <c:pt idx="6">
                  <c:v>3448.6559999999999</c:v>
                </c:pt>
                <c:pt idx="7">
                  <c:v>3621.9630000000002</c:v>
                </c:pt>
                <c:pt idx="8">
                  <c:v>3807.654</c:v>
                </c:pt>
                <c:pt idx="9">
                  <c:v>3996.2640000000001</c:v>
                </c:pt>
                <c:pt idx="10">
                  <c:v>4170.0219999999999</c:v>
                </c:pt>
                <c:pt idx="11">
                  <c:v>4355.415</c:v>
                </c:pt>
                <c:pt idx="12">
                  <c:v>4546.7020000000002</c:v>
                </c:pt>
                <c:pt idx="13">
                  <c:v>4736.0240000000003</c:v>
                </c:pt>
                <c:pt idx="14">
                  <c:v>4923.3810000000003</c:v>
                </c:pt>
                <c:pt idx="15">
                  <c:v>5110.68</c:v>
                </c:pt>
                <c:pt idx="16">
                  <c:v>5297.9260000000004</c:v>
                </c:pt>
                <c:pt idx="17">
                  <c:v>5474.33</c:v>
                </c:pt>
                <c:pt idx="18">
                  <c:v>5639.3459999999995</c:v>
                </c:pt>
                <c:pt idx="19">
                  <c:v>5802.7550000000001</c:v>
                </c:pt>
                <c:pt idx="20">
                  <c:v>5936.8509999999997</c:v>
                </c:pt>
                <c:pt idx="21">
                  <c:v>6081.14</c:v>
                </c:pt>
                <c:pt idx="22">
                  <c:v>6220.0929999999998</c:v>
                </c:pt>
                <c:pt idx="23">
                  <c:v>6351.9059999999999</c:v>
                </c:pt>
                <c:pt idx="24">
                  <c:v>6468.7259999999997</c:v>
                </c:pt>
                <c:pt idx="25">
                  <c:v>6570.09</c:v>
                </c:pt>
                <c:pt idx="26">
                  <c:v>6665.4629999999997</c:v>
                </c:pt>
                <c:pt idx="27">
                  <c:v>6755.2489999999998</c:v>
                </c:pt>
                <c:pt idx="28">
                  <c:v>6843.6210000000001</c:v>
                </c:pt>
                <c:pt idx="29">
                  <c:v>6976.2740000000003</c:v>
                </c:pt>
                <c:pt idx="30">
                  <c:v>7072.393</c:v>
                </c:pt>
                <c:pt idx="31">
                  <c:v>7179.1009999999997</c:v>
                </c:pt>
                <c:pt idx="32">
                  <c:v>7289.4989999999998</c:v>
                </c:pt>
                <c:pt idx="33">
                  <c:v>7385.2910000000002</c:v>
                </c:pt>
                <c:pt idx="34">
                  <c:v>7479.0079999999998</c:v>
                </c:pt>
                <c:pt idx="35">
                  <c:v>7557.1779999999999</c:v>
                </c:pt>
                <c:pt idx="36">
                  <c:v>7610.6750000000002</c:v>
                </c:pt>
                <c:pt idx="37">
                  <c:v>7648.6440000000002</c:v>
                </c:pt>
                <c:pt idx="38">
                  <c:v>7658.518</c:v>
                </c:pt>
                <c:pt idx="39">
                  <c:v>7630.7060000000001</c:v>
                </c:pt>
                <c:pt idx="40">
                  <c:v>7606.6580000000004</c:v>
                </c:pt>
                <c:pt idx="41">
                  <c:v>7608.5209999999997</c:v>
                </c:pt>
                <c:pt idx="42">
                  <c:v>7580.5529999999999</c:v>
                </c:pt>
                <c:pt idx="43">
                  <c:v>7572.5959999999995</c:v>
                </c:pt>
                <c:pt idx="44">
                  <c:v>7548.4290000000001</c:v>
                </c:pt>
                <c:pt idx="45">
                  <c:v>7524.7179999999998</c:v>
                </c:pt>
                <c:pt idx="46">
                  <c:v>7505.8969999999999</c:v>
                </c:pt>
                <c:pt idx="47">
                  <c:v>7482.85</c:v>
                </c:pt>
                <c:pt idx="48">
                  <c:v>7461.4769999999999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Aging!$P$2</c:f>
              <c:strCache>
                <c:ptCount val="1"/>
                <c:pt idx="0">
                  <c:v>Medium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Aging!$A$3:$A$51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xVal>
          <c:yVal>
            <c:numRef>
              <c:f>Aging!$P$3:$P$51</c:f>
              <c:numCache>
                <c:formatCode>#,##0</c:formatCode>
                <c:ptCount val="49"/>
                <c:pt idx="0">
                  <c:v>2601.6179999999999</c:v>
                </c:pt>
                <c:pt idx="1">
                  <c:v>2695.8670000000002</c:v>
                </c:pt>
                <c:pt idx="2">
                  <c:v>2813.67</c:v>
                </c:pt>
                <c:pt idx="3">
                  <c:v>2945.1669999999999</c:v>
                </c:pt>
                <c:pt idx="4">
                  <c:v>3117.886</c:v>
                </c:pt>
                <c:pt idx="5">
                  <c:v>3282.3389999999999</c:v>
                </c:pt>
                <c:pt idx="6">
                  <c:v>3448.6559999999999</c:v>
                </c:pt>
                <c:pt idx="7">
                  <c:v>3621.9630000000002</c:v>
                </c:pt>
                <c:pt idx="8">
                  <c:v>3807.654</c:v>
                </c:pt>
                <c:pt idx="9">
                  <c:v>3996.2640000000001</c:v>
                </c:pt>
                <c:pt idx="10">
                  <c:v>4170.0219999999999</c:v>
                </c:pt>
                <c:pt idx="11">
                  <c:v>4355.415</c:v>
                </c:pt>
                <c:pt idx="12">
                  <c:v>4546.7020000000002</c:v>
                </c:pt>
                <c:pt idx="13">
                  <c:v>4736.0240000000003</c:v>
                </c:pt>
                <c:pt idx="14">
                  <c:v>4923.3810000000003</c:v>
                </c:pt>
                <c:pt idx="15">
                  <c:v>5110.68</c:v>
                </c:pt>
                <c:pt idx="16">
                  <c:v>5297.9260000000004</c:v>
                </c:pt>
                <c:pt idx="17">
                  <c:v>5474.33</c:v>
                </c:pt>
                <c:pt idx="18">
                  <c:v>5639.3459999999995</c:v>
                </c:pt>
                <c:pt idx="19">
                  <c:v>5802.7550000000001</c:v>
                </c:pt>
                <c:pt idx="20">
                  <c:v>5936.8509999999997</c:v>
                </c:pt>
                <c:pt idx="21">
                  <c:v>6081.14</c:v>
                </c:pt>
                <c:pt idx="22">
                  <c:v>6220.0929999999998</c:v>
                </c:pt>
                <c:pt idx="23">
                  <c:v>6351.9059999999999</c:v>
                </c:pt>
                <c:pt idx="24">
                  <c:v>6468.7259999999997</c:v>
                </c:pt>
                <c:pt idx="25">
                  <c:v>6570.09</c:v>
                </c:pt>
                <c:pt idx="26">
                  <c:v>6665.4629999999997</c:v>
                </c:pt>
                <c:pt idx="27">
                  <c:v>6755.2489999999998</c:v>
                </c:pt>
                <c:pt idx="28">
                  <c:v>6843.6210000000001</c:v>
                </c:pt>
                <c:pt idx="29">
                  <c:v>6976.2740000000003</c:v>
                </c:pt>
                <c:pt idx="30">
                  <c:v>7072.393</c:v>
                </c:pt>
                <c:pt idx="31">
                  <c:v>7179.1009999999997</c:v>
                </c:pt>
                <c:pt idx="32">
                  <c:v>7289.4989999999998</c:v>
                </c:pt>
                <c:pt idx="33">
                  <c:v>7385.2910000000002</c:v>
                </c:pt>
                <c:pt idx="34">
                  <c:v>7479.0079999999998</c:v>
                </c:pt>
                <c:pt idx="35">
                  <c:v>7557.1779999999999</c:v>
                </c:pt>
                <c:pt idx="36">
                  <c:v>7610.6750000000002</c:v>
                </c:pt>
                <c:pt idx="37">
                  <c:v>7648.6440000000002</c:v>
                </c:pt>
                <c:pt idx="38">
                  <c:v>7658.518</c:v>
                </c:pt>
                <c:pt idx="39">
                  <c:v>7630.7060000000001</c:v>
                </c:pt>
                <c:pt idx="40">
                  <c:v>7606.6580000000004</c:v>
                </c:pt>
                <c:pt idx="41">
                  <c:v>7608.5209999999997</c:v>
                </c:pt>
                <c:pt idx="42">
                  <c:v>7580.5529999999999</c:v>
                </c:pt>
                <c:pt idx="43">
                  <c:v>7572.5959999999995</c:v>
                </c:pt>
                <c:pt idx="44">
                  <c:v>7548.4290000000001</c:v>
                </c:pt>
                <c:pt idx="45">
                  <c:v>7524.7179999999998</c:v>
                </c:pt>
                <c:pt idx="46">
                  <c:v>7505.8969999999999</c:v>
                </c:pt>
                <c:pt idx="47">
                  <c:v>7482.85</c:v>
                </c:pt>
                <c:pt idx="48">
                  <c:v>7461.4769999999999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Aging!$AB$2</c:f>
              <c:strCache>
                <c:ptCount val="1"/>
                <c:pt idx="0">
                  <c:v>High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Aging!$A$3:$A$51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xVal>
          <c:yVal>
            <c:numRef>
              <c:f>Aging!$AB$3:$AB$51</c:f>
              <c:numCache>
                <c:formatCode>#,##0</c:formatCode>
                <c:ptCount val="49"/>
                <c:pt idx="0">
                  <c:v>2601.6179999999999</c:v>
                </c:pt>
                <c:pt idx="1">
                  <c:v>2695.8670000000002</c:v>
                </c:pt>
                <c:pt idx="2">
                  <c:v>2813.67</c:v>
                </c:pt>
                <c:pt idx="3">
                  <c:v>2945.1669999999999</c:v>
                </c:pt>
                <c:pt idx="4">
                  <c:v>3117.886</c:v>
                </c:pt>
                <c:pt idx="5">
                  <c:v>3282.3389999999999</c:v>
                </c:pt>
                <c:pt idx="6">
                  <c:v>3448.6559999999999</c:v>
                </c:pt>
                <c:pt idx="7">
                  <c:v>3621.9630000000002</c:v>
                </c:pt>
                <c:pt idx="8">
                  <c:v>3807.654</c:v>
                </c:pt>
                <c:pt idx="9">
                  <c:v>3996.2640000000001</c:v>
                </c:pt>
                <c:pt idx="10">
                  <c:v>4170.0219999999999</c:v>
                </c:pt>
                <c:pt idx="11">
                  <c:v>4355.415</c:v>
                </c:pt>
                <c:pt idx="12">
                  <c:v>4546.7020000000002</c:v>
                </c:pt>
                <c:pt idx="13">
                  <c:v>4736.0240000000003</c:v>
                </c:pt>
                <c:pt idx="14">
                  <c:v>4923.3810000000003</c:v>
                </c:pt>
                <c:pt idx="15">
                  <c:v>5110.68</c:v>
                </c:pt>
                <c:pt idx="16">
                  <c:v>5297.9260000000004</c:v>
                </c:pt>
                <c:pt idx="17">
                  <c:v>5474.33</c:v>
                </c:pt>
                <c:pt idx="18">
                  <c:v>5639.3459999999995</c:v>
                </c:pt>
                <c:pt idx="19">
                  <c:v>5802.7550000000001</c:v>
                </c:pt>
                <c:pt idx="20">
                  <c:v>5936.8509999999997</c:v>
                </c:pt>
                <c:pt idx="21">
                  <c:v>6081.14</c:v>
                </c:pt>
                <c:pt idx="22">
                  <c:v>6220.0929999999998</c:v>
                </c:pt>
                <c:pt idx="23">
                  <c:v>6351.9059999999999</c:v>
                </c:pt>
                <c:pt idx="24">
                  <c:v>6468.7259999999997</c:v>
                </c:pt>
                <c:pt idx="25">
                  <c:v>6570.09</c:v>
                </c:pt>
                <c:pt idx="26">
                  <c:v>6665.4629999999997</c:v>
                </c:pt>
                <c:pt idx="27">
                  <c:v>6755.2489999999998</c:v>
                </c:pt>
                <c:pt idx="28">
                  <c:v>6843.6210000000001</c:v>
                </c:pt>
                <c:pt idx="29">
                  <c:v>6976.2740000000003</c:v>
                </c:pt>
                <c:pt idx="30">
                  <c:v>7072.393</c:v>
                </c:pt>
                <c:pt idx="31">
                  <c:v>7179.1009999999997</c:v>
                </c:pt>
                <c:pt idx="32">
                  <c:v>7289.4989999999998</c:v>
                </c:pt>
                <c:pt idx="33">
                  <c:v>7385.2910000000002</c:v>
                </c:pt>
                <c:pt idx="34">
                  <c:v>7479.0079999999998</c:v>
                </c:pt>
                <c:pt idx="35">
                  <c:v>7557.1779999999999</c:v>
                </c:pt>
                <c:pt idx="36">
                  <c:v>7610.6750000000002</c:v>
                </c:pt>
                <c:pt idx="37">
                  <c:v>7648.6440000000002</c:v>
                </c:pt>
                <c:pt idx="38">
                  <c:v>7658.518</c:v>
                </c:pt>
                <c:pt idx="39">
                  <c:v>7630.7060000000001</c:v>
                </c:pt>
                <c:pt idx="40">
                  <c:v>7606.6580000000004</c:v>
                </c:pt>
                <c:pt idx="41">
                  <c:v>7608.5209999999997</c:v>
                </c:pt>
                <c:pt idx="42">
                  <c:v>7580.5529999999999</c:v>
                </c:pt>
                <c:pt idx="43">
                  <c:v>7572.5959999999995</c:v>
                </c:pt>
                <c:pt idx="44">
                  <c:v>7548.4290000000001</c:v>
                </c:pt>
                <c:pt idx="45">
                  <c:v>7524.7179999999998</c:v>
                </c:pt>
                <c:pt idx="46">
                  <c:v>7505.8969999999999</c:v>
                </c:pt>
                <c:pt idx="47">
                  <c:v>7482.85</c:v>
                </c:pt>
                <c:pt idx="48">
                  <c:v>7461.4769999999999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5826176"/>
        <c:axId val="85827968"/>
      </c:scatterChart>
      <c:valAx>
        <c:axId val="85826176"/>
        <c:scaling>
          <c:orientation val="minMax"/>
          <c:max val="2060"/>
          <c:min val="201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85827968"/>
        <c:crosses val="autoZero"/>
        <c:crossBetween val="midCat"/>
      </c:valAx>
      <c:valAx>
        <c:axId val="85827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85826176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476543880290828E-2"/>
          <c:y val="4.2294921468149817E-2"/>
          <c:w val="0.87835870516185477"/>
          <c:h val="0.8521451485231013"/>
        </c:manualLayout>
      </c:layout>
      <c:scatterChart>
        <c:scatterStyle val="smoothMarker"/>
        <c:varyColors val="0"/>
        <c:ser>
          <c:idx val="0"/>
          <c:order val="0"/>
          <c:tx>
            <c:strRef>
              <c:f>Aging!$D$2</c:f>
              <c:strCache>
                <c:ptCount val="1"/>
                <c:pt idx="0">
                  <c:v>Low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Aging!$A$3:$A$51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xVal>
          <c:yVal>
            <c:numRef>
              <c:f>Aging!$G$3:$G$51</c:f>
              <c:numCache>
                <c:formatCode>0.0</c:formatCode>
                <c:ptCount val="49"/>
                <c:pt idx="0">
                  <c:v>11.159000000000001</c:v>
                </c:pt>
                <c:pt idx="1">
                  <c:v>11.536</c:v>
                </c:pt>
                <c:pt idx="2">
                  <c:v>12.02</c:v>
                </c:pt>
                <c:pt idx="3">
                  <c:v>12.563000000000001</c:v>
                </c:pt>
                <c:pt idx="4">
                  <c:v>13.288</c:v>
                </c:pt>
                <c:pt idx="5">
                  <c:v>13.981</c:v>
                </c:pt>
                <c:pt idx="6">
                  <c:v>14.685</c:v>
                </c:pt>
                <c:pt idx="7">
                  <c:v>15.420999999999999</c:v>
                </c:pt>
                <c:pt idx="8">
                  <c:v>16.215</c:v>
                </c:pt>
                <c:pt idx="9">
                  <c:v>17.027999999999999</c:v>
                </c:pt>
                <c:pt idx="10">
                  <c:v>17.782</c:v>
                </c:pt>
                <c:pt idx="11">
                  <c:v>18.593</c:v>
                </c:pt>
                <c:pt idx="12">
                  <c:v>19.434000000000001</c:v>
                </c:pt>
                <c:pt idx="13">
                  <c:v>20.274000000000001</c:v>
                </c:pt>
                <c:pt idx="14">
                  <c:v>21.109000000000002</c:v>
                </c:pt>
                <c:pt idx="15">
                  <c:v>21.952999999999999</c:v>
                </c:pt>
                <c:pt idx="16">
                  <c:v>22.805</c:v>
                </c:pt>
                <c:pt idx="17">
                  <c:v>23.62</c:v>
                </c:pt>
                <c:pt idx="18">
                  <c:v>24.396999999999998</c:v>
                </c:pt>
                <c:pt idx="19">
                  <c:v>25.181000000000001</c:v>
                </c:pt>
                <c:pt idx="20">
                  <c:v>25.852</c:v>
                </c:pt>
                <c:pt idx="21">
                  <c:v>26.582999999999998</c:v>
                </c:pt>
                <c:pt idx="22">
                  <c:v>27.305</c:v>
                </c:pt>
                <c:pt idx="23">
                  <c:v>28.015000000000001</c:v>
                </c:pt>
                <c:pt idx="24">
                  <c:v>28.678000000000001</c:v>
                </c:pt>
                <c:pt idx="25">
                  <c:v>29.292999999999999</c:v>
                </c:pt>
                <c:pt idx="26">
                  <c:v>29.9</c:v>
                </c:pt>
                <c:pt idx="27">
                  <c:v>30.501999999999999</c:v>
                </c:pt>
                <c:pt idx="28">
                  <c:v>31.12</c:v>
                </c:pt>
                <c:pt idx="29">
                  <c:v>31.963999999999999</c:v>
                </c:pt>
                <c:pt idx="30">
                  <c:v>32.664000000000001</c:v>
                </c:pt>
                <c:pt idx="31">
                  <c:v>33.436</c:v>
                </c:pt>
                <c:pt idx="32">
                  <c:v>34.250999999999998</c:v>
                </c:pt>
                <c:pt idx="33">
                  <c:v>35.023000000000003</c:v>
                </c:pt>
                <c:pt idx="34">
                  <c:v>35.811</c:v>
                </c:pt>
                <c:pt idx="35">
                  <c:v>36.552</c:v>
                </c:pt>
                <c:pt idx="36">
                  <c:v>37.198999999999998</c:v>
                </c:pt>
                <c:pt idx="37">
                  <c:v>37.793999999999997</c:v>
                </c:pt>
                <c:pt idx="38">
                  <c:v>38.270000000000003</c:v>
                </c:pt>
                <c:pt idx="39">
                  <c:v>38.575000000000003</c:v>
                </c:pt>
                <c:pt idx="40">
                  <c:v>38.914999999999999</c:v>
                </c:pt>
                <c:pt idx="41">
                  <c:v>39.405000000000001</c:v>
                </c:pt>
                <c:pt idx="42">
                  <c:v>39.758000000000003</c:v>
                </c:pt>
                <c:pt idx="43">
                  <c:v>40.231000000000002</c:v>
                </c:pt>
                <c:pt idx="44">
                  <c:v>40.634999999999998</c:v>
                </c:pt>
                <c:pt idx="45">
                  <c:v>41.055</c:v>
                </c:pt>
                <c:pt idx="46">
                  <c:v>41.515999999999998</c:v>
                </c:pt>
                <c:pt idx="47">
                  <c:v>41.969000000000001</c:v>
                </c:pt>
                <c:pt idx="48">
                  <c:v>42.445999999999998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Aging!$P$2</c:f>
              <c:strCache>
                <c:ptCount val="1"/>
                <c:pt idx="0">
                  <c:v>Medium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Aging!$A$3:$A$51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xVal>
          <c:yVal>
            <c:numRef>
              <c:f>Aging!$S$3:$S$51</c:f>
              <c:numCache>
                <c:formatCode>0.0</c:formatCode>
                <c:ptCount val="49"/>
                <c:pt idx="0">
                  <c:v>11.157</c:v>
                </c:pt>
                <c:pt idx="1">
                  <c:v>11.53</c:v>
                </c:pt>
                <c:pt idx="2">
                  <c:v>12.009</c:v>
                </c:pt>
                <c:pt idx="3">
                  <c:v>12.548999999999999</c:v>
                </c:pt>
                <c:pt idx="4">
                  <c:v>13.263999999999999</c:v>
                </c:pt>
                <c:pt idx="5">
                  <c:v>13.943</c:v>
                </c:pt>
                <c:pt idx="6">
                  <c:v>14.632</c:v>
                </c:pt>
                <c:pt idx="7">
                  <c:v>15.351000000000001</c:v>
                </c:pt>
                <c:pt idx="8">
                  <c:v>16.125</c:v>
                </c:pt>
                <c:pt idx="9">
                  <c:v>16.911000000000001</c:v>
                </c:pt>
                <c:pt idx="10">
                  <c:v>17.637</c:v>
                </c:pt>
                <c:pt idx="11">
                  <c:v>18.414000000000001</c:v>
                </c:pt>
                <c:pt idx="12">
                  <c:v>19.22</c:v>
                </c:pt>
                <c:pt idx="13">
                  <c:v>20.021000000000001</c:v>
                </c:pt>
                <c:pt idx="14">
                  <c:v>20.817</c:v>
                </c:pt>
                <c:pt idx="15">
                  <c:v>21.617999999999999</c:v>
                </c:pt>
                <c:pt idx="16">
                  <c:v>22.425000000000001</c:v>
                </c:pt>
                <c:pt idx="17">
                  <c:v>23.196000000000002</c:v>
                </c:pt>
                <c:pt idx="18">
                  <c:v>23.927</c:v>
                </c:pt>
                <c:pt idx="19">
                  <c:v>24.663</c:v>
                </c:pt>
                <c:pt idx="20">
                  <c:v>25.286000000000001</c:v>
                </c:pt>
                <c:pt idx="21">
                  <c:v>25.966000000000001</c:v>
                </c:pt>
                <c:pt idx="22">
                  <c:v>26.638000000000002</c:v>
                </c:pt>
                <c:pt idx="23">
                  <c:v>27.297000000000001</c:v>
                </c:pt>
                <c:pt idx="24">
                  <c:v>27.91</c:v>
                </c:pt>
                <c:pt idx="25">
                  <c:v>28.472000000000001</c:v>
                </c:pt>
                <c:pt idx="26">
                  <c:v>29.026</c:v>
                </c:pt>
                <c:pt idx="27">
                  <c:v>29.573</c:v>
                </c:pt>
                <c:pt idx="28">
                  <c:v>30.132000000000001</c:v>
                </c:pt>
                <c:pt idx="29">
                  <c:v>30.907</c:v>
                </c:pt>
                <c:pt idx="30">
                  <c:v>31.54</c:v>
                </c:pt>
                <c:pt idx="31">
                  <c:v>32.238999999999997</c:v>
                </c:pt>
                <c:pt idx="32">
                  <c:v>32.975999999999999</c:v>
                </c:pt>
                <c:pt idx="33">
                  <c:v>33.665999999999997</c:v>
                </c:pt>
                <c:pt idx="34">
                  <c:v>34.368000000000002</c:v>
                </c:pt>
                <c:pt idx="35">
                  <c:v>35.018999999999998</c:v>
                </c:pt>
                <c:pt idx="36">
                  <c:v>35.575000000000003</c:v>
                </c:pt>
                <c:pt idx="37">
                  <c:v>36.076000000000001</c:v>
                </c:pt>
                <c:pt idx="38">
                  <c:v>36.457999999999998</c:v>
                </c:pt>
                <c:pt idx="39">
                  <c:v>36.670999999999999</c:v>
                </c:pt>
                <c:pt idx="40">
                  <c:v>36.914000000000001</c:v>
                </c:pt>
                <c:pt idx="41">
                  <c:v>37.292999999999999</c:v>
                </c:pt>
                <c:pt idx="42">
                  <c:v>37.537999999999997</c:v>
                </c:pt>
                <c:pt idx="43">
                  <c:v>37.890999999999998</c:v>
                </c:pt>
                <c:pt idx="44">
                  <c:v>38.171999999999997</c:v>
                </c:pt>
                <c:pt idx="45">
                  <c:v>38.465000000000003</c:v>
                </c:pt>
                <c:pt idx="46">
                  <c:v>38.792999999999999</c:v>
                </c:pt>
                <c:pt idx="47">
                  <c:v>39.107999999999997</c:v>
                </c:pt>
                <c:pt idx="48">
                  <c:v>39.441000000000003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Aging!$AB$2</c:f>
              <c:strCache>
                <c:ptCount val="1"/>
                <c:pt idx="0">
                  <c:v>High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Aging!$A$3:$A$51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xVal>
          <c:yVal>
            <c:numRef>
              <c:f>Aging!$AE$3:$AE$51</c:f>
              <c:numCache>
                <c:formatCode>0.0</c:formatCode>
                <c:ptCount val="49"/>
                <c:pt idx="0">
                  <c:v>11.154999999999999</c:v>
                </c:pt>
                <c:pt idx="1">
                  <c:v>11.523999999999999</c:v>
                </c:pt>
                <c:pt idx="2">
                  <c:v>12</c:v>
                </c:pt>
                <c:pt idx="3">
                  <c:v>12.536</c:v>
                </c:pt>
                <c:pt idx="4">
                  <c:v>13.246</c:v>
                </c:pt>
                <c:pt idx="5">
                  <c:v>13.92</c:v>
                </c:pt>
                <c:pt idx="6">
                  <c:v>14.599</c:v>
                </c:pt>
                <c:pt idx="7">
                  <c:v>15.305999999999999</c:v>
                </c:pt>
                <c:pt idx="8">
                  <c:v>16.064</c:v>
                </c:pt>
                <c:pt idx="9">
                  <c:v>16.832000000000001</c:v>
                </c:pt>
                <c:pt idx="10">
                  <c:v>17.536000000000001</c:v>
                </c:pt>
                <c:pt idx="11">
                  <c:v>18.288</c:v>
                </c:pt>
                <c:pt idx="12">
                  <c:v>19.064</c:v>
                </c:pt>
                <c:pt idx="13">
                  <c:v>19.832000000000001</c:v>
                </c:pt>
                <c:pt idx="14">
                  <c:v>20.591000000000001</c:v>
                </c:pt>
                <c:pt idx="15">
                  <c:v>21.352</c:v>
                </c:pt>
                <c:pt idx="16">
                  <c:v>22.116</c:v>
                </c:pt>
                <c:pt idx="17">
                  <c:v>22.841000000000001</c:v>
                </c:pt>
                <c:pt idx="18">
                  <c:v>23.524999999999999</c:v>
                </c:pt>
                <c:pt idx="19">
                  <c:v>24.210999999999999</c:v>
                </c:pt>
                <c:pt idx="20">
                  <c:v>24.785</c:v>
                </c:pt>
                <c:pt idx="21">
                  <c:v>25.411999999999999</c:v>
                </c:pt>
                <c:pt idx="22">
                  <c:v>26.030999999999999</c:v>
                </c:pt>
                <c:pt idx="23">
                  <c:v>26.634</c:v>
                </c:pt>
                <c:pt idx="24">
                  <c:v>27.190999999999999</c:v>
                </c:pt>
                <c:pt idx="25">
                  <c:v>27.699000000000002</c:v>
                </c:pt>
                <c:pt idx="26">
                  <c:v>28.195</c:v>
                </c:pt>
                <c:pt idx="27">
                  <c:v>28.681999999999999</c:v>
                </c:pt>
                <c:pt idx="28">
                  <c:v>29.18</c:v>
                </c:pt>
                <c:pt idx="29">
                  <c:v>29.882999999999999</c:v>
                </c:pt>
                <c:pt idx="30">
                  <c:v>30.446000000000002</c:v>
                </c:pt>
                <c:pt idx="31">
                  <c:v>31.07</c:v>
                </c:pt>
                <c:pt idx="32">
                  <c:v>31.725000000000001</c:v>
                </c:pt>
                <c:pt idx="33">
                  <c:v>32.332000000000001</c:v>
                </c:pt>
                <c:pt idx="34">
                  <c:v>32.944000000000003</c:v>
                </c:pt>
                <c:pt idx="35">
                  <c:v>33.503</c:v>
                </c:pt>
                <c:pt idx="36">
                  <c:v>33.966999999999999</c:v>
                </c:pt>
                <c:pt idx="37">
                  <c:v>34.371000000000002</c:v>
                </c:pt>
                <c:pt idx="38">
                  <c:v>34.658000000000001</c:v>
                </c:pt>
                <c:pt idx="39">
                  <c:v>34.779000000000003</c:v>
                </c:pt>
                <c:pt idx="40">
                  <c:v>34.923000000000002</c:v>
                </c:pt>
                <c:pt idx="41">
                  <c:v>35.192</c:v>
                </c:pt>
                <c:pt idx="42">
                  <c:v>35.328000000000003</c:v>
                </c:pt>
                <c:pt idx="43">
                  <c:v>35.561</c:v>
                </c:pt>
                <c:pt idx="44">
                  <c:v>35.722000000000001</c:v>
                </c:pt>
                <c:pt idx="45">
                  <c:v>35.889000000000003</c:v>
                </c:pt>
                <c:pt idx="46">
                  <c:v>36.082999999999998</c:v>
                </c:pt>
                <c:pt idx="47">
                  <c:v>36.26</c:v>
                </c:pt>
                <c:pt idx="48">
                  <c:v>36.450000000000003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0353024"/>
        <c:axId val="90354816"/>
      </c:scatterChart>
      <c:valAx>
        <c:axId val="90353024"/>
        <c:scaling>
          <c:orientation val="minMax"/>
          <c:max val="2060"/>
          <c:min val="201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90354816"/>
        <c:crosses val="autoZero"/>
        <c:crossBetween val="midCat"/>
      </c:valAx>
      <c:valAx>
        <c:axId val="90354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90353024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34312136844963342"/>
          <c:y val="0.80702453859934165"/>
          <c:w val="0.43090978428975851"/>
          <c:h val="7.5757736892972868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4476543880290828E-2"/>
          <c:y val="4.2294921468149817E-2"/>
          <c:w val="0.87069586991281267"/>
          <c:h val="0.84750177061200682"/>
        </c:manualLayout>
      </c:layout>
      <c:scatterChart>
        <c:scatterStyle val="smoothMarker"/>
        <c:varyColors val="0"/>
        <c:ser>
          <c:idx val="0"/>
          <c:order val="0"/>
          <c:tx>
            <c:strRef>
              <c:f>TFR.e0!$B$2</c:f>
              <c:strCache>
                <c:ptCount val="1"/>
                <c:pt idx="0">
                  <c:v>Low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TFR.e0!$A$3:$A$51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xVal>
          <c:yVal>
            <c:numRef>
              <c:f>TFR.e0!$I$3:$I$51</c:f>
              <c:numCache>
                <c:formatCode>0.0</c:formatCode>
                <c:ptCount val="49"/>
                <c:pt idx="0">
                  <c:v>38.442999999999998</c:v>
                </c:pt>
                <c:pt idx="1">
                  <c:v>38.957000000000001</c:v>
                </c:pt>
                <c:pt idx="2">
                  <c:v>39.46</c:v>
                </c:pt>
                <c:pt idx="3">
                  <c:v>39.944000000000003</c:v>
                </c:pt>
                <c:pt idx="4">
                  <c:v>40.622</c:v>
                </c:pt>
                <c:pt idx="5">
                  <c:v>41.201000000000001</c:v>
                </c:pt>
                <c:pt idx="6">
                  <c:v>41.79</c:v>
                </c:pt>
                <c:pt idx="7">
                  <c:v>42.363</c:v>
                </c:pt>
                <c:pt idx="8">
                  <c:v>42.902000000000001</c:v>
                </c:pt>
                <c:pt idx="9">
                  <c:v>43.518999999999998</c:v>
                </c:pt>
                <c:pt idx="10">
                  <c:v>44.063000000000002</c:v>
                </c:pt>
                <c:pt idx="11">
                  <c:v>44.64</c:v>
                </c:pt>
                <c:pt idx="12">
                  <c:v>45.256999999999998</c:v>
                </c:pt>
                <c:pt idx="13">
                  <c:v>45.838000000000001</c:v>
                </c:pt>
                <c:pt idx="14">
                  <c:v>46.432000000000002</c:v>
                </c:pt>
                <c:pt idx="15">
                  <c:v>46.976999999999997</c:v>
                </c:pt>
                <c:pt idx="16">
                  <c:v>47.505000000000003</c:v>
                </c:pt>
                <c:pt idx="17">
                  <c:v>48.048999999999999</c:v>
                </c:pt>
                <c:pt idx="18">
                  <c:v>48.579000000000001</c:v>
                </c:pt>
                <c:pt idx="19">
                  <c:v>49.137999999999998</c:v>
                </c:pt>
                <c:pt idx="20">
                  <c:v>49.735999999999997</c:v>
                </c:pt>
                <c:pt idx="21">
                  <c:v>50.268999999999998</c:v>
                </c:pt>
                <c:pt idx="22">
                  <c:v>50.747</c:v>
                </c:pt>
                <c:pt idx="23">
                  <c:v>51.189</c:v>
                </c:pt>
                <c:pt idx="24">
                  <c:v>51.595999999999997</c:v>
                </c:pt>
                <c:pt idx="25">
                  <c:v>52.051000000000002</c:v>
                </c:pt>
                <c:pt idx="26">
                  <c:v>52.566000000000003</c:v>
                </c:pt>
                <c:pt idx="27">
                  <c:v>53.039000000000001</c:v>
                </c:pt>
                <c:pt idx="28">
                  <c:v>53.505000000000003</c:v>
                </c:pt>
                <c:pt idx="29">
                  <c:v>53.866</c:v>
                </c:pt>
                <c:pt idx="30">
                  <c:v>54.231999999999999</c:v>
                </c:pt>
                <c:pt idx="31">
                  <c:v>54.673999999999999</c:v>
                </c:pt>
                <c:pt idx="32">
                  <c:v>55.021999999999998</c:v>
                </c:pt>
                <c:pt idx="33">
                  <c:v>55.442999999999998</c:v>
                </c:pt>
                <c:pt idx="34">
                  <c:v>55.796999999999997</c:v>
                </c:pt>
                <c:pt idx="35">
                  <c:v>56.146999999999998</c:v>
                </c:pt>
                <c:pt idx="36">
                  <c:v>56.53</c:v>
                </c:pt>
                <c:pt idx="37">
                  <c:v>56.871000000000002</c:v>
                </c:pt>
                <c:pt idx="38">
                  <c:v>57.237000000000002</c:v>
                </c:pt>
                <c:pt idx="39">
                  <c:v>57.576000000000001</c:v>
                </c:pt>
                <c:pt idx="40">
                  <c:v>57.914000000000001</c:v>
                </c:pt>
                <c:pt idx="41">
                  <c:v>58.2</c:v>
                </c:pt>
                <c:pt idx="42">
                  <c:v>58.512999999999998</c:v>
                </c:pt>
                <c:pt idx="43">
                  <c:v>58.862000000000002</c:v>
                </c:pt>
                <c:pt idx="44">
                  <c:v>59.186999999999998</c:v>
                </c:pt>
                <c:pt idx="45">
                  <c:v>59.539000000000001</c:v>
                </c:pt>
                <c:pt idx="46">
                  <c:v>59.73</c:v>
                </c:pt>
                <c:pt idx="47">
                  <c:v>59.991</c:v>
                </c:pt>
                <c:pt idx="48">
                  <c:v>60.302999999999997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TFR.e0!$V$2</c:f>
              <c:strCache>
                <c:ptCount val="1"/>
                <c:pt idx="0">
                  <c:v>High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TFR.e0!$A$3:$A$51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xVal>
          <c:yVal>
            <c:numRef>
              <c:f>TFR.e0!$AC$3:$AC$51</c:f>
              <c:numCache>
                <c:formatCode>0.0</c:formatCode>
                <c:ptCount val="49"/>
                <c:pt idx="0">
                  <c:v>38.430999999999997</c:v>
                </c:pt>
                <c:pt idx="1">
                  <c:v>38.926000000000002</c:v>
                </c:pt>
                <c:pt idx="2">
                  <c:v>39.408999999999999</c:v>
                </c:pt>
                <c:pt idx="3">
                  <c:v>39.881999999999998</c:v>
                </c:pt>
                <c:pt idx="4">
                  <c:v>40.521999999999998</c:v>
                </c:pt>
                <c:pt idx="5">
                  <c:v>41.061</c:v>
                </c:pt>
                <c:pt idx="6">
                  <c:v>41.609000000000002</c:v>
                </c:pt>
                <c:pt idx="7">
                  <c:v>42.14</c:v>
                </c:pt>
                <c:pt idx="8">
                  <c:v>42.628999999999998</c:v>
                </c:pt>
                <c:pt idx="9">
                  <c:v>43.179000000000002</c:v>
                </c:pt>
                <c:pt idx="10">
                  <c:v>43.656999999999996</c:v>
                </c:pt>
                <c:pt idx="11">
                  <c:v>44.15</c:v>
                </c:pt>
                <c:pt idx="12">
                  <c:v>44.673999999999999</c:v>
                </c:pt>
                <c:pt idx="13">
                  <c:v>45.183</c:v>
                </c:pt>
                <c:pt idx="14">
                  <c:v>45.692</c:v>
                </c:pt>
                <c:pt idx="15">
                  <c:v>46.156999999999996</c:v>
                </c:pt>
                <c:pt idx="16">
                  <c:v>46.588999999999999</c:v>
                </c:pt>
                <c:pt idx="17">
                  <c:v>47.023000000000003</c:v>
                </c:pt>
                <c:pt idx="18">
                  <c:v>47.427999999999997</c:v>
                </c:pt>
                <c:pt idx="19">
                  <c:v>47.822000000000003</c:v>
                </c:pt>
                <c:pt idx="20">
                  <c:v>48.250999999999998</c:v>
                </c:pt>
                <c:pt idx="21">
                  <c:v>48.703000000000003</c:v>
                </c:pt>
                <c:pt idx="22">
                  <c:v>49.128999999999998</c:v>
                </c:pt>
                <c:pt idx="23">
                  <c:v>49.517000000000003</c:v>
                </c:pt>
                <c:pt idx="24">
                  <c:v>49.795000000000002</c:v>
                </c:pt>
                <c:pt idx="25">
                  <c:v>50.085999999999999</c:v>
                </c:pt>
                <c:pt idx="26">
                  <c:v>50.466999999999999</c:v>
                </c:pt>
                <c:pt idx="27">
                  <c:v>50.774999999999999</c:v>
                </c:pt>
                <c:pt idx="28">
                  <c:v>51.140999999999998</c:v>
                </c:pt>
                <c:pt idx="29">
                  <c:v>51.435000000000002</c:v>
                </c:pt>
                <c:pt idx="30">
                  <c:v>51.725000000000001</c:v>
                </c:pt>
                <c:pt idx="31">
                  <c:v>52.051000000000002</c:v>
                </c:pt>
                <c:pt idx="32">
                  <c:v>52.322000000000003</c:v>
                </c:pt>
                <c:pt idx="33">
                  <c:v>52.619</c:v>
                </c:pt>
                <c:pt idx="34">
                  <c:v>52.878</c:v>
                </c:pt>
                <c:pt idx="35">
                  <c:v>53.131</c:v>
                </c:pt>
                <c:pt idx="36">
                  <c:v>53.331000000000003</c:v>
                </c:pt>
                <c:pt idx="37">
                  <c:v>53.542999999999999</c:v>
                </c:pt>
                <c:pt idx="38">
                  <c:v>53.78</c:v>
                </c:pt>
                <c:pt idx="39">
                  <c:v>53.975000000000001</c:v>
                </c:pt>
                <c:pt idx="40">
                  <c:v>54.177999999999997</c:v>
                </c:pt>
                <c:pt idx="41">
                  <c:v>54.21</c:v>
                </c:pt>
                <c:pt idx="42">
                  <c:v>54.283000000000001</c:v>
                </c:pt>
                <c:pt idx="43">
                  <c:v>54.438000000000002</c:v>
                </c:pt>
                <c:pt idx="44">
                  <c:v>54.417000000000002</c:v>
                </c:pt>
                <c:pt idx="45">
                  <c:v>54.35</c:v>
                </c:pt>
                <c:pt idx="46">
                  <c:v>54.198</c:v>
                </c:pt>
                <c:pt idx="47">
                  <c:v>54.002000000000002</c:v>
                </c:pt>
                <c:pt idx="48">
                  <c:v>53.732999999999997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TFR.e0!$L$2</c:f>
              <c:strCache>
                <c:ptCount val="1"/>
                <c:pt idx="0">
                  <c:v>Medium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TFR.e0!$A$3:$A$51</c:f>
              <c:numCache>
                <c:formatCode>General</c:formatCode>
                <c:ptCount val="4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  <c:pt idx="26">
                  <c:v>2038</c:v>
                </c:pt>
                <c:pt idx="27">
                  <c:v>2039</c:v>
                </c:pt>
                <c:pt idx="28">
                  <c:v>2040</c:v>
                </c:pt>
                <c:pt idx="29">
                  <c:v>2041</c:v>
                </c:pt>
                <c:pt idx="30">
                  <c:v>2042</c:v>
                </c:pt>
                <c:pt idx="31">
                  <c:v>2043</c:v>
                </c:pt>
                <c:pt idx="32">
                  <c:v>2044</c:v>
                </c:pt>
                <c:pt idx="33">
                  <c:v>2045</c:v>
                </c:pt>
                <c:pt idx="34">
                  <c:v>2046</c:v>
                </c:pt>
                <c:pt idx="35">
                  <c:v>2047</c:v>
                </c:pt>
                <c:pt idx="36">
                  <c:v>2048</c:v>
                </c:pt>
                <c:pt idx="37">
                  <c:v>2049</c:v>
                </c:pt>
                <c:pt idx="38">
                  <c:v>2050</c:v>
                </c:pt>
                <c:pt idx="39">
                  <c:v>2051</c:v>
                </c:pt>
                <c:pt idx="40">
                  <c:v>2052</c:v>
                </c:pt>
                <c:pt idx="41">
                  <c:v>2053</c:v>
                </c:pt>
                <c:pt idx="42">
                  <c:v>2054</c:v>
                </c:pt>
                <c:pt idx="43">
                  <c:v>2055</c:v>
                </c:pt>
                <c:pt idx="44">
                  <c:v>2056</c:v>
                </c:pt>
                <c:pt idx="45">
                  <c:v>2057</c:v>
                </c:pt>
                <c:pt idx="46">
                  <c:v>2058</c:v>
                </c:pt>
                <c:pt idx="47">
                  <c:v>2059</c:v>
                </c:pt>
                <c:pt idx="48">
                  <c:v>2060</c:v>
                </c:pt>
              </c:numCache>
            </c:numRef>
          </c:xVal>
          <c:yVal>
            <c:numRef>
              <c:f>TFR.e0!$S$3:$S$51</c:f>
              <c:numCache>
                <c:formatCode>0.0</c:formatCode>
                <c:ptCount val="49"/>
                <c:pt idx="0">
                  <c:v>38.436999999999998</c:v>
                </c:pt>
                <c:pt idx="1">
                  <c:v>38.941000000000003</c:v>
                </c:pt>
                <c:pt idx="2">
                  <c:v>39.433</c:v>
                </c:pt>
                <c:pt idx="3">
                  <c:v>39.909999999999997</c:v>
                </c:pt>
                <c:pt idx="4">
                  <c:v>40.564</c:v>
                </c:pt>
                <c:pt idx="5">
                  <c:v>41.115000000000002</c:v>
                </c:pt>
                <c:pt idx="6">
                  <c:v>41.679000000000002</c:v>
                </c:pt>
                <c:pt idx="7">
                  <c:v>42.228999999999999</c:v>
                </c:pt>
                <c:pt idx="8">
                  <c:v>42.74</c:v>
                </c:pt>
                <c:pt idx="9">
                  <c:v>43.317</c:v>
                </c:pt>
                <c:pt idx="10">
                  <c:v>43.826000000000001</c:v>
                </c:pt>
                <c:pt idx="11">
                  <c:v>44.356000000000002</c:v>
                </c:pt>
                <c:pt idx="12">
                  <c:v>44.921999999999997</c:v>
                </c:pt>
                <c:pt idx="13">
                  <c:v>45.466999999999999</c:v>
                </c:pt>
                <c:pt idx="14">
                  <c:v>46.018999999999998</c:v>
                </c:pt>
                <c:pt idx="15">
                  <c:v>46.524999999999999</c:v>
                </c:pt>
                <c:pt idx="16">
                  <c:v>47.006999999999998</c:v>
                </c:pt>
                <c:pt idx="17">
                  <c:v>47.499000000000002</c:v>
                </c:pt>
                <c:pt idx="18">
                  <c:v>47.969000000000001</c:v>
                </c:pt>
                <c:pt idx="19">
                  <c:v>48.447000000000003</c:v>
                </c:pt>
                <c:pt idx="20">
                  <c:v>48.963999999999999</c:v>
                </c:pt>
                <c:pt idx="21">
                  <c:v>49.487000000000002</c:v>
                </c:pt>
                <c:pt idx="22">
                  <c:v>49.994999999999997</c:v>
                </c:pt>
                <c:pt idx="23">
                  <c:v>50.377000000000002</c:v>
                </c:pt>
                <c:pt idx="24">
                  <c:v>50.697000000000003</c:v>
                </c:pt>
                <c:pt idx="25">
                  <c:v>51.067</c:v>
                </c:pt>
                <c:pt idx="26">
                  <c:v>51.521000000000001</c:v>
                </c:pt>
                <c:pt idx="27">
                  <c:v>51.917999999999999</c:v>
                </c:pt>
                <c:pt idx="28">
                  <c:v>52.338999999999999</c:v>
                </c:pt>
                <c:pt idx="29">
                  <c:v>52.671999999999997</c:v>
                </c:pt>
                <c:pt idx="30">
                  <c:v>53.005000000000003</c:v>
                </c:pt>
                <c:pt idx="31">
                  <c:v>53.395000000000003</c:v>
                </c:pt>
                <c:pt idx="32">
                  <c:v>53.71</c:v>
                </c:pt>
                <c:pt idx="33">
                  <c:v>54.07</c:v>
                </c:pt>
                <c:pt idx="34">
                  <c:v>54.381999999999998</c:v>
                </c:pt>
                <c:pt idx="35">
                  <c:v>54.69</c:v>
                </c:pt>
                <c:pt idx="36">
                  <c:v>55.009</c:v>
                </c:pt>
                <c:pt idx="37">
                  <c:v>55.313000000000002</c:v>
                </c:pt>
                <c:pt idx="38">
                  <c:v>55.62</c:v>
                </c:pt>
                <c:pt idx="39">
                  <c:v>55.91</c:v>
                </c:pt>
                <c:pt idx="40">
                  <c:v>56.198999999999998</c:v>
                </c:pt>
                <c:pt idx="41">
                  <c:v>56.365000000000002</c:v>
                </c:pt>
                <c:pt idx="42">
                  <c:v>56.570999999999998</c:v>
                </c:pt>
                <c:pt idx="43">
                  <c:v>56.837000000000003</c:v>
                </c:pt>
                <c:pt idx="44">
                  <c:v>57.008000000000003</c:v>
                </c:pt>
                <c:pt idx="45">
                  <c:v>57.173000000000002</c:v>
                </c:pt>
                <c:pt idx="46">
                  <c:v>57.223999999999997</c:v>
                </c:pt>
                <c:pt idx="47">
                  <c:v>57.287999999999997</c:v>
                </c:pt>
                <c:pt idx="48">
                  <c:v>57.384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0393984"/>
        <c:axId val="90408064"/>
      </c:scatterChart>
      <c:valAx>
        <c:axId val="90393984"/>
        <c:scaling>
          <c:orientation val="minMax"/>
          <c:max val="2060"/>
          <c:min val="201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90408064"/>
        <c:crosses val="autoZero"/>
        <c:crossBetween val="midCat"/>
      </c:valAx>
      <c:valAx>
        <c:axId val="90408064"/>
        <c:scaling>
          <c:orientation val="minMax"/>
          <c:min val="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90393984"/>
        <c:crosses val="autoZero"/>
        <c:crossBetween val="midCat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55950004525296404"/>
          <c:y val="0.71493334166562517"/>
          <c:w val="0.36222584245934775"/>
          <c:h val="7.3426446694163233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3078470824949699E-2"/>
          <c:y val="2.662721893491124E-2"/>
          <c:w val="0.97384305835010065"/>
          <c:h val="0.86538461538461542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double!$F$1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00B0F0">
                <a:alpha val="70000"/>
              </a:srgbClr>
            </a:solidFill>
            <a:ln w="9525">
              <a:noFill/>
              <a:prstDash val="solid"/>
            </a:ln>
          </c:spPr>
          <c:invertIfNegative val="0"/>
          <c:cat>
            <c:strRef>
              <c:f>double!$A$2:$A$102</c:f>
              <c:strCach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100+</c:v>
                </c:pt>
              </c:strCache>
            </c:strRef>
          </c:cat>
          <c:val>
            <c:numRef>
              <c:f>double!$F$2:$F$102</c:f>
              <c:numCache>
                <c:formatCode>General</c:formatCode>
                <c:ptCount val="101"/>
                <c:pt idx="0">
                  <c:v>-11596.4</c:v>
                </c:pt>
                <c:pt idx="1">
                  <c:v>-10160.200000000001</c:v>
                </c:pt>
                <c:pt idx="2">
                  <c:v>-8833.1</c:v>
                </c:pt>
                <c:pt idx="3">
                  <c:v>-10171.5</c:v>
                </c:pt>
                <c:pt idx="4">
                  <c:v>-10422.6</c:v>
                </c:pt>
                <c:pt idx="5">
                  <c:v>-10788.599999999999</c:v>
                </c:pt>
                <c:pt idx="6">
                  <c:v>-10836.3</c:v>
                </c:pt>
                <c:pt idx="7">
                  <c:v>-10870.8</c:v>
                </c:pt>
                <c:pt idx="8">
                  <c:v>-11479</c:v>
                </c:pt>
                <c:pt idx="9">
                  <c:v>-11928.3</c:v>
                </c:pt>
                <c:pt idx="10">
                  <c:v>-12883.000000000002</c:v>
                </c:pt>
                <c:pt idx="11">
                  <c:v>-13381.899999999998</c:v>
                </c:pt>
                <c:pt idx="12">
                  <c:v>-15975.6</c:v>
                </c:pt>
                <c:pt idx="13">
                  <c:v>-14766.900000000001</c:v>
                </c:pt>
                <c:pt idx="14">
                  <c:v>-13907.300000000001</c:v>
                </c:pt>
                <c:pt idx="15">
                  <c:v>-16818.8</c:v>
                </c:pt>
                <c:pt idx="16">
                  <c:v>-16751.2</c:v>
                </c:pt>
                <c:pt idx="17">
                  <c:v>-16772.8</c:v>
                </c:pt>
                <c:pt idx="18">
                  <c:v>-16711.5</c:v>
                </c:pt>
                <c:pt idx="19">
                  <c:v>-16855.8</c:v>
                </c:pt>
                <c:pt idx="20">
                  <c:v>-16623.599999999999</c:v>
                </c:pt>
                <c:pt idx="21">
                  <c:v>-16542.400000000001</c:v>
                </c:pt>
                <c:pt idx="22">
                  <c:v>-17366.3</c:v>
                </c:pt>
                <c:pt idx="23">
                  <c:v>-15979.300000000001</c:v>
                </c:pt>
                <c:pt idx="24">
                  <c:v>-17517.099999999999</c:v>
                </c:pt>
                <c:pt idx="25">
                  <c:v>-15839.699999999999</c:v>
                </c:pt>
                <c:pt idx="26">
                  <c:v>-15303</c:v>
                </c:pt>
                <c:pt idx="27">
                  <c:v>-17135.5</c:v>
                </c:pt>
                <c:pt idx="28">
                  <c:v>-18487.100000000002</c:v>
                </c:pt>
                <c:pt idx="29">
                  <c:v>-18994.7</c:v>
                </c:pt>
                <c:pt idx="30">
                  <c:v>-19999.100000000002</c:v>
                </c:pt>
                <c:pt idx="31">
                  <c:v>-20537.599999999999</c:v>
                </c:pt>
                <c:pt idx="32">
                  <c:v>-20190.199999999997</c:v>
                </c:pt>
                <c:pt idx="33">
                  <c:v>-20715.100000000002</c:v>
                </c:pt>
                <c:pt idx="34">
                  <c:v>-20123.400000000001</c:v>
                </c:pt>
                <c:pt idx="35">
                  <c:v>-19065.5</c:v>
                </c:pt>
                <c:pt idx="36">
                  <c:v>-20774.199999999997</c:v>
                </c:pt>
                <c:pt idx="37">
                  <c:v>-17852.099999999999</c:v>
                </c:pt>
                <c:pt idx="38">
                  <c:v>-17578.3</c:v>
                </c:pt>
                <c:pt idx="39">
                  <c:v>-17588.399999999998</c:v>
                </c:pt>
                <c:pt idx="40">
                  <c:v>-17453.2</c:v>
                </c:pt>
                <c:pt idx="41">
                  <c:v>-18050.8</c:v>
                </c:pt>
                <c:pt idx="42">
                  <c:v>-18563.3</c:v>
                </c:pt>
                <c:pt idx="43">
                  <c:v>-18615.8</c:v>
                </c:pt>
                <c:pt idx="44">
                  <c:v>-18612</c:v>
                </c:pt>
                <c:pt idx="45">
                  <c:v>-17760.599999999999</c:v>
                </c:pt>
                <c:pt idx="46">
                  <c:v>-18938.399999999998</c:v>
                </c:pt>
                <c:pt idx="47">
                  <c:v>-18675.899999999998</c:v>
                </c:pt>
                <c:pt idx="48">
                  <c:v>-18994.2</c:v>
                </c:pt>
                <c:pt idx="49">
                  <c:v>-19167.2</c:v>
                </c:pt>
                <c:pt idx="50">
                  <c:v>-18869.900000000001</c:v>
                </c:pt>
                <c:pt idx="51">
                  <c:v>-18548.599999999999</c:v>
                </c:pt>
                <c:pt idx="52">
                  <c:v>-18336.099999999999</c:v>
                </c:pt>
                <c:pt idx="53">
                  <c:v>-18041</c:v>
                </c:pt>
                <c:pt idx="54">
                  <c:v>-17408.2</c:v>
                </c:pt>
                <c:pt idx="55">
                  <c:v>-16452.400000000001</c:v>
                </c:pt>
                <c:pt idx="56">
                  <c:v>-16964.8</c:v>
                </c:pt>
                <c:pt idx="57">
                  <c:v>-16541.5</c:v>
                </c:pt>
                <c:pt idx="58">
                  <c:v>-15510.900000000001</c:v>
                </c:pt>
                <c:pt idx="59">
                  <c:v>-14868.9</c:v>
                </c:pt>
                <c:pt idx="60">
                  <c:v>-14498.8</c:v>
                </c:pt>
                <c:pt idx="61">
                  <c:v>-14556.4</c:v>
                </c:pt>
                <c:pt idx="62">
                  <c:v>-12244.4</c:v>
                </c:pt>
                <c:pt idx="63">
                  <c:v>-11265.300000000001</c:v>
                </c:pt>
                <c:pt idx="64">
                  <c:v>-9864.7000000000007</c:v>
                </c:pt>
                <c:pt idx="65">
                  <c:v>-8572.2999999999993</c:v>
                </c:pt>
                <c:pt idx="66">
                  <c:v>-6885.2</c:v>
                </c:pt>
                <c:pt idx="67">
                  <c:v>-6086.0999999999995</c:v>
                </c:pt>
                <c:pt idx="68">
                  <c:v>-7052.1</c:v>
                </c:pt>
                <c:pt idx="69">
                  <c:v>-7076.2</c:v>
                </c:pt>
                <c:pt idx="70">
                  <c:v>-6790.0999999999995</c:v>
                </c:pt>
                <c:pt idx="71">
                  <c:v>-6728.1</c:v>
                </c:pt>
                <c:pt idx="72">
                  <c:v>-6504.3</c:v>
                </c:pt>
                <c:pt idx="73">
                  <c:v>-6008</c:v>
                </c:pt>
                <c:pt idx="74">
                  <c:v>-5458.2</c:v>
                </c:pt>
                <c:pt idx="75">
                  <c:v>-5205.8999999999996</c:v>
                </c:pt>
                <c:pt idx="76">
                  <c:v>-4781</c:v>
                </c:pt>
                <c:pt idx="77">
                  <c:v>-4577.5</c:v>
                </c:pt>
                <c:pt idx="78">
                  <c:v>-4304.0999999999995</c:v>
                </c:pt>
                <c:pt idx="79">
                  <c:v>-4084.3</c:v>
                </c:pt>
                <c:pt idx="80">
                  <c:v>-4040</c:v>
                </c:pt>
                <c:pt idx="81">
                  <c:v>-4040.8</c:v>
                </c:pt>
                <c:pt idx="82">
                  <c:v>-3954.7</c:v>
                </c:pt>
                <c:pt idx="83">
                  <c:v>-3547.7</c:v>
                </c:pt>
                <c:pt idx="84">
                  <c:v>-3200.2000000000003</c:v>
                </c:pt>
                <c:pt idx="85">
                  <c:v>-2779.6</c:v>
                </c:pt>
                <c:pt idx="86">
                  <c:v>-2412.1999999999998</c:v>
                </c:pt>
                <c:pt idx="87">
                  <c:v>-2030.6999999999998</c:v>
                </c:pt>
                <c:pt idx="88">
                  <c:v>-1517.8</c:v>
                </c:pt>
                <c:pt idx="89">
                  <c:v>-1188</c:v>
                </c:pt>
                <c:pt idx="90">
                  <c:v>-998.7</c:v>
                </c:pt>
                <c:pt idx="91">
                  <c:v>-801.2</c:v>
                </c:pt>
                <c:pt idx="92">
                  <c:v>-552.29999999999995</c:v>
                </c:pt>
                <c:pt idx="93">
                  <c:v>-394</c:v>
                </c:pt>
                <c:pt idx="94">
                  <c:v>-281.09999999999997</c:v>
                </c:pt>
                <c:pt idx="95">
                  <c:v>-210.4</c:v>
                </c:pt>
                <c:pt idx="96">
                  <c:v>-147.5</c:v>
                </c:pt>
                <c:pt idx="97">
                  <c:v>-100.89999999999999</c:v>
                </c:pt>
                <c:pt idx="98">
                  <c:v>-82.199999999999989</c:v>
                </c:pt>
                <c:pt idx="99">
                  <c:v>-53.2</c:v>
                </c:pt>
                <c:pt idx="100">
                  <c:v>-139.9</c:v>
                </c:pt>
              </c:numCache>
            </c:numRef>
          </c:val>
        </c:ser>
        <c:ser>
          <c:idx val="0"/>
          <c:order val="1"/>
          <c:tx>
            <c:strRef>
              <c:f>double!$G$1</c:f>
              <c:strCache>
                <c:ptCount val="1"/>
              </c:strCache>
            </c:strRef>
          </c:tx>
          <c:spPr>
            <a:solidFill>
              <a:srgbClr val="00B0F0">
                <a:alpha val="70000"/>
              </a:srgbClr>
            </a:solidFill>
            <a:ln w="9525">
              <a:noFill/>
              <a:prstDash val="sysDash"/>
            </a:ln>
          </c:spPr>
          <c:invertIfNegative val="0"/>
          <c:cat>
            <c:strRef>
              <c:f>double!$A$2:$A$102</c:f>
              <c:strCach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100+</c:v>
                </c:pt>
              </c:strCache>
            </c:strRef>
          </c:cat>
          <c:val>
            <c:numRef>
              <c:f>double!$G$2:$G$102</c:f>
              <c:numCache>
                <c:formatCode>General</c:formatCode>
                <c:ptCount val="101"/>
                <c:pt idx="0">
                  <c:v>10647.1</c:v>
                </c:pt>
                <c:pt idx="1">
                  <c:v>9515.0999999999985</c:v>
                </c:pt>
                <c:pt idx="2">
                  <c:v>8117.4000000000005</c:v>
                </c:pt>
                <c:pt idx="3">
                  <c:v>9371.2000000000007</c:v>
                </c:pt>
                <c:pt idx="4">
                  <c:v>9524</c:v>
                </c:pt>
                <c:pt idx="5">
                  <c:v>9851.0999999999985</c:v>
                </c:pt>
                <c:pt idx="6">
                  <c:v>9890.7999999999993</c:v>
                </c:pt>
                <c:pt idx="7">
                  <c:v>9986.9</c:v>
                </c:pt>
                <c:pt idx="8">
                  <c:v>10391.4</c:v>
                </c:pt>
                <c:pt idx="9">
                  <c:v>10837.9</c:v>
                </c:pt>
                <c:pt idx="10">
                  <c:v>11759.5</c:v>
                </c:pt>
                <c:pt idx="11">
                  <c:v>12329.5</c:v>
                </c:pt>
                <c:pt idx="12">
                  <c:v>14630.8</c:v>
                </c:pt>
                <c:pt idx="13">
                  <c:v>13506.899999999998</c:v>
                </c:pt>
                <c:pt idx="14">
                  <c:v>12815.9</c:v>
                </c:pt>
                <c:pt idx="15">
                  <c:v>15478.2</c:v>
                </c:pt>
                <c:pt idx="16">
                  <c:v>15449.7</c:v>
                </c:pt>
                <c:pt idx="17">
                  <c:v>15597.800000000001</c:v>
                </c:pt>
                <c:pt idx="18">
                  <c:v>15439.599999999999</c:v>
                </c:pt>
                <c:pt idx="19">
                  <c:v>15689.699999999999</c:v>
                </c:pt>
                <c:pt idx="20">
                  <c:v>15266</c:v>
                </c:pt>
                <c:pt idx="21">
                  <c:v>15134.6</c:v>
                </c:pt>
                <c:pt idx="22">
                  <c:v>15912.3</c:v>
                </c:pt>
                <c:pt idx="23">
                  <c:v>14854.099999999999</c:v>
                </c:pt>
                <c:pt idx="24">
                  <c:v>16349</c:v>
                </c:pt>
                <c:pt idx="25">
                  <c:v>14873.400000000001</c:v>
                </c:pt>
                <c:pt idx="26">
                  <c:v>14689.8</c:v>
                </c:pt>
                <c:pt idx="27">
                  <c:v>16695.2</c:v>
                </c:pt>
                <c:pt idx="28">
                  <c:v>18054.2</c:v>
                </c:pt>
                <c:pt idx="29">
                  <c:v>18807.7</c:v>
                </c:pt>
                <c:pt idx="30">
                  <c:v>19999.7</c:v>
                </c:pt>
                <c:pt idx="31">
                  <c:v>20583</c:v>
                </c:pt>
                <c:pt idx="32">
                  <c:v>20499</c:v>
                </c:pt>
                <c:pt idx="33">
                  <c:v>20889.8</c:v>
                </c:pt>
                <c:pt idx="34">
                  <c:v>20333</c:v>
                </c:pt>
                <c:pt idx="35">
                  <c:v>19467.900000000001</c:v>
                </c:pt>
                <c:pt idx="36">
                  <c:v>21032.400000000001</c:v>
                </c:pt>
                <c:pt idx="37">
                  <c:v>18286.2</c:v>
                </c:pt>
                <c:pt idx="38">
                  <c:v>17977.600000000002</c:v>
                </c:pt>
                <c:pt idx="39">
                  <c:v>17861</c:v>
                </c:pt>
                <c:pt idx="40">
                  <c:v>17930.400000000001</c:v>
                </c:pt>
                <c:pt idx="41">
                  <c:v>18332.7</c:v>
                </c:pt>
                <c:pt idx="42">
                  <c:v>18759.100000000002</c:v>
                </c:pt>
                <c:pt idx="43">
                  <c:v>18770.8</c:v>
                </c:pt>
                <c:pt idx="44">
                  <c:v>18652.400000000001</c:v>
                </c:pt>
                <c:pt idx="45">
                  <c:v>17695.099999999999</c:v>
                </c:pt>
                <c:pt idx="46">
                  <c:v>19046.600000000002</c:v>
                </c:pt>
                <c:pt idx="47">
                  <c:v>18798.400000000001</c:v>
                </c:pt>
                <c:pt idx="48">
                  <c:v>19058.099999999999</c:v>
                </c:pt>
                <c:pt idx="49">
                  <c:v>19401</c:v>
                </c:pt>
                <c:pt idx="50">
                  <c:v>19045.2</c:v>
                </c:pt>
                <c:pt idx="51">
                  <c:v>18740.3</c:v>
                </c:pt>
                <c:pt idx="52">
                  <c:v>18538.3</c:v>
                </c:pt>
                <c:pt idx="53">
                  <c:v>18436.099999999999</c:v>
                </c:pt>
                <c:pt idx="54">
                  <c:v>17854.2</c:v>
                </c:pt>
                <c:pt idx="55">
                  <c:v>16995</c:v>
                </c:pt>
                <c:pt idx="56">
                  <c:v>17509.5</c:v>
                </c:pt>
                <c:pt idx="57">
                  <c:v>17050.899999999998</c:v>
                </c:pt>
                <c:pt idx="58">
                  <c:v>16200.999999999998</c:v>
                </c:pt>
                <c:pt idx="59">
                  <c:v>15560.900000000001</c:v>
                </c:pt>
                <c:pt idx="60">
                  <c:v>15175.4</c:v>
                </c:pt>
                <c:pt idx="61">
                  <c:v>15393.6</c:v>
                </c:pt>
                <c:pt idx="62">
                  <c:v>12912.2</c:v>
                </c:pt>
                <c:pt idx="63">
                  <c:v>11977</c:v>
                </c:pt>
                <c:pt idx="64">
                  <c:v>10501.4</c:v>
                </c:pt>
                <c:pt idx="65">
                  <c:v>9231.4</c:v>
                </c:pt>
                <c:pt idx="66">
                  <c:v>7489.2</c:v>
                </c:pt>
                <c:pt idx="67">
                  <c:v>6719.7</c:v>
                </c:pt>
                <c:pt idx="68">
                  <c:v>7768.7</c:v>
                </c:pt>
                <c:pt idx="69">
                  <c:v>7854.2</c:v>
                </c:pt>
                <c:pt idx="70">
                  <c:v>7692.7000000000007</c:v>
                </c:pt>
                <c:pt idx="71">
                  <c:v>7668.8</c:v>
                </c:pt>
                <c:pt idx="72">
                  <c:v>7596.5</c:v>
                </c:pt>
                <c:pt idx="73">
                  <c:v>7187</c:v>
                </c:pt>
                <c:pt idx="74">
                  <c:v>6609.0999999999995</c:v>
                </c:pt>
                <c:pt idx="75">
                  <c:v>6409.4</c:v>
                </c:pt>
                <c:pt idx="76">
                  <c:v>5870.7</c:v>
                </c:pt>
                <c:pt idx="77">
                  <c:v>5685.0999999999995</c:v>
                </c:pt>
                <c:pt idx="78">
                  <c:v>5279.8</c:v>
                </c:pt>
                <c:pt idx="79">
                  <c:v>4791.7</c:v>
                </c:pt>
                <c:pt idx="80">
                  <c:v>4477.7</c:v>
                </c:pt>
                <c:pt idx="81">
                  <c:v>4247.3</c:v>
                </c:pt>
                <c:pt idx="82">
                  <c:v>3847.2000000000003</c:v>
                </c:pt>
                <c:pt idx="83">
                  <c:v>3458.8</c:v>
                </c:pt>
                <c:pt idx="84">
                  <c:v>3087.9</c:v>
                </c:pt>
                <c:pt idx="85">
                  <c:v>2685.7</c:v>
                </c:pt>
                <c:pt idx="86">
                  <c:v>2403.5</c:v>
                </c:pt>
                <c:pt idx="87">
                  <c:v>1990.2</c:v>
                </c:pt>
                <c:pt idx="88">
                  <c:v>1624.7</c:v>
                </c:pt>
                <c:pt idx="89">
                  <c:v>1337.6</c:v>
                </c:pt>
                <c:pt idx="90">
                  <c:v>1153.5</c:v>
                </c:pt>
                <c:pt idx="91">
                  <c:v>951.5</c:v>
                </c:pt>
                <c:pt idx="92">
                  <c:v>670.09999999999991</c:v>
                </c:pt>
                <c:pt idx="93">
                  <c:v>493.9</c:v>
                </c:pt>
                <c:pt idx="94">
                  <c:v>378.79999999999995</c:v>
                </c:pt>
                <c:pt idx="95">
                  <c:v>287</c:v>
                </c:pt>
                <c:pt idx="96">
                  <c:v>186.20000000000002</c:v>
                </c:pt>
                <c:pt idx="97">
                  <c:v>138.9</c:v>
                </c:pt>
                <c:pt idx="98">
                  <c:v>99.7</c:v>
                </c:pt>
                <c:pt idx="99">
                  <c:v>69.3</c:v>
                </c:pt>
                <c:pt idx="100">
                  <c:v>131.80000000000001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90430080"/>
        <c:axId val="91570560"/>
      </c:barChart>
      <c:catAx>
        <c:axId val="90430080"/>
        <c:scaling>
          <c:orientation val="minMax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91570560"/>
        <c:crosses val="autoZero"/>
        <c:auto val="1"/>
        <c:lblAlgn val="ctr"/>
        <c:lblOffset val="0"/>
        <c:tickLblSkip val="10"/>
        <c:tickMarkSkip val="10"/>
        <c:noMultiLvlLbl val="0"/>
      </c:catAx>
      <c:valAx>
        <c:axId val="91570560"/>
        <c:scaling>
          <c:orientation val="minMax"/>
        </c:scaling>
        <c:delete val="0"/>
        <c:axPos val="b"/>
        <c:majorGridlines>
          <c:spPr>
            <a:ln w="3175">
              <a:solidFill>
                <a:srgbClr val="C0C0C0"/>
              </a:solidFill>
              <a:prstDash val="sysDash"/>
            </a:ln>
          </c:spPr>
        </c:majorGridlines>
        <c:numFmt formatCode="0.0;[Red]0.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90430080"/>
        <c:crosses val="autoZero"/>
        <c:crossBetween val="between"/>
        <c:dispUnits>
          <c:builtInUnit val="hundreds"/>
        </c:dispUnits>
      </c:valAx>
      <c:spPr>
        <a:solidFill>
          <a:schemeClr val="bg1"/>
        </a:solidFill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chemeClr val="bg1"/>
    </a:solidFill>
    <a:ln w="9525">
      <a:noFill/>
    </a:ln>
  </c:spPr>
  <c:txPr>
    <a:bodyPr/>
    <a:lstStyle/>
    <a:p>
      <a:pPr>
        <a:defRPr sz="1400" b="1" i="0" u="none" strike="noStrike" baseline="0">
          <a:solidFill>
            <a:srgbClr val="000000"/>
          </a:solidFill>
          <a:latin typeface="Cambria"/>
          <a:ea typeface="Cambria"/>
          <a:cs typeface="Cambria"/>
        </a:defRPr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0BC0B4-E410-4625-B197-6D62CC16FD05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E24A80-E93E-457E-8BFB-4AABD5B27EF9}">
      <dgm:prSet phldrT="[Text]" custT="1"/>
      <dgm:spPr>
        <a:solidFill>
          <a:srgbClr val="C00000">
            <a:alpha val="50000"/>
          </a:srgbClr>
        </a:solidFill>
      </dgm:spPr>
      <dgm:t>
        <a:bodyPr/>
        <a:lstStyle/>
        <a:p>
          <a:r>
            <a:rPr lang="en-US" sz="1800" b="1" dirty="0" smtClean="0"/>
            <a:t>Demography</a:t>
          </a:r>
          <a:endParaRPr lang="en-US" sz="1800" b="1" dirty="0"/>
        </a:p>
      </dgm:t>
    </dgm:pt>
    <dgm:pt modelId="{7275653A-1B68-42AF-AF5F-368734F04E2D}" type="parTrans" cxnId="{BCADC3D5-D89B-47F4-B69B-686E324D1A07}">
      <dgm:prSet/>
      <dgm:spPr/>
      <dgm:t>
        <a:bodyPr/>
        <a:lstStyle/>
        <a:p>
          <a:endParaRPr lang="en-US"/>
        </a:p>
      </dgm:t>
    </dgm:pt>
    <dgm:pt modelId="{7F49E819-67B8-4D9C-978D-9929B4F3B22C}" type="sibTrans" cxnId="{BCADC3D5-D89B-47F4-B69B-686E324D1A07}">
      <dgm:prSet/>
      <dgm:spPr/>
      <dgm:t>
        <a:bodyPr/>
        <a:lstStyle/>
        <a:p>
          <a:endParaRPr lang="en-US"/>
        </a:p>
      </dgm:t>
    </dgm:pt>
    <dgm:pt modelId="{BB3A9826-4819-448E-96B2-9E530B9BBCF6}">
      <dgm:prSet phldrT="[Text]" custT="1"/>
      <dgm:spPr>
        <a:solidFill>
          <a:srgbClr val="00B050">
            <a:alpha val="50000"/>
          </a:srgbClr>
        </a:solidFill>
      </dgm:spPr>
      <dgm:t>
        <a:bodyPr/>
        <a:lstStyle/>
        <a:p>
          <a:r>
            <a:rPr lang="en-US" sz="1800" b="1" dirty="0" smtClean="0"/>
            <a:t>Institutions</a:t>
          </a:r>
          <a:endParaRPr lang="en-US" sz="1800" b="1" dirty="0"/>
        </a:p>
      </dgm:t>
    </dgm:pt>
    <dgm:pt modelId="{0C188F3D-B623-4331-9A42-3C77856CBEB9}" type="parTrans" cxnId="{228745DC-19C0-4480-9A57-CC25D450E38D}">
      <dgm:prSet/>
      <dgm:spPr/>
      <dgm:t>
        <a:bodyPr/>
        <a:lstStyle/>
        <a:p>
          <a:endParaRPr lang="en-US"/>
        </a:p>
      </dgm:t>
    </dgm:pt>
    <dgm:pt modelId="{3DCDB269-CD98-42A0-8830-2FB480A86915}" type="sibTrans" cxnId="{228745DC-19C0-4480-9A57-CC25D450E38D}">
      <dgm:prSet/>
      <dgm:spPr/>
      <dgm:t>
        <a:bodyPr/>
        <a:lstStyle/>
        <a:p>
          <a:endParaRPr lang="en-US"/>
        </a:p>
      </dgm:t>
    </dgm:pt>
    <dgm:pt modelId="{5166694C-A0B8-460C-93AD-9722F8F5E70F}">
      <dgm:prSet phldrT="[Text]" custT="1"/>
      <dgm:spPr>
        <a:solidFill>
          <a:srgbClr val="002060">
            <a:alpha val="50000"/>
          </a:srgbClr>
        </a:solidFill>
      </dgm:spPr>
      <dgm:t>
        <a:bodyPr/>
        <a:lstStyle/>
        <a:p>
          <a:r>
            <a:rPr lang="en-US" sz="1800" b="1" dirty="0" smtClean="0"/>
            <a:t>Capital</a:t>
          </a:r>
          <a:endParaRPr lang="en-US" sz="1800" b="1" dirty="0"/>
        </a:p>
      </dgm:t>
    </dgm:pt>
    <dgm:pt modelId="{4C80E25A-AE19-4E8F-8951-64EF44B509E3}" type="parTrans" cxnId="{9D68B73F-F6F1-4F65-92FF-C7D3A7DBCB97}">
      <dgm:prSet/>
      <dgm:spPr/>
      <dgm:t>
        <a:bodyPr/>
        <a:lstStyle/>
        <a:p>
          <a:endParaRPr lang="en-US"/>
        </a:p>
      </dgm:t>
    </dgm:pt>
    <dgm:pt modelId="{DF8E1FAD-8520-4121-996B-AA787041A395}" type="sibTrans" cxnId="{9D68B73F-F6F1-4F65-92FF-C7D3A7DBCB97}">
      <dgm:prSet/>
      <dgm:spPr/>
      <dgm:t>
        <a:bodyPr/>
        <a:lstStyle/>
        <a:p>
          <a:endParaRPr lang="en-US"/>
        </a:p>
      </dgm:t>
    </dgm:pt>
    <dgm:pt modelId="{D8CF09EF-0864-4A66-A145-A7E8B385CC61}">
      <dgm:prSet phldrT="[Text]" custT="1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en-US" sz="1800" b="1" dirty="0" smtClean="0"/>
            <a:t>Technology</a:t>
          </a:r>
          <a:endParaRPr lang="en-US" sz="1800" b="1" dirty="0"/>
        </a:p>
      </dgm:t>
    </dgm:pt>
    <dgm:pt modelId="{3DEFD055-2C7A-442E-A7B4-99BA700686F6}" type="parTrans" cxnId="{0DBE984A-88BC-4967-9DA7-B6987235B8C7}">
      <dgm:prSet/>
      <dgm:spPr/>
      <dgm:t>
        <a:bodyPr/>
        <a:lstStyle/>
        <a:p>
          <a:endParaRPr lang="en-US"/>
        </a:p>
      </dgm:t>
    </dgm:pt>
    <dgm:pt modelId="{27A7C20D-4987-4FA5-B38D-FBC5E958E399}" type="sibTrans" cxnId="{0DBE984A-88BC-4967-9DA7-B6987235B8C7}">
      <dgm:prSet/>
      <dgm:spPr/>
      <dgm:t>
        <a:bodyPr/>
        <a:lstStyle/>
        <a:p>
          <a:endParaRPr lang="en-US"/>
        </a:p>
      </dgm:t>
    </dgm:pt>
    <dgm:pt modelId="{68527CB1-9B32-49C5-8306-B4462ACE03D4}">
      <dgm:prSet phldrT="[Text]" custT="1"/>
      <dgm:spPr>
        <a:solidFill>
          <a:srgbClr val="00B0F0">
            <a:alpha val="50000"/>
          </a:srgbClr>
        </a:solidFill>
      </dgm:spPr>
      <dgm:t>
        <a:bodyPr/>
        <a:lstStyle/>
        <a:p>
          <a:r>
            <a:rPr lang="en-US" sz="1800" b="1" dirty="0" smtClean="0"/>
            <a:t>Market</a:t>
          </a:r>
          <a:endParaRPr lang="en-US" sz="1800" b="1" dirty="0"/>
        </a:p>
      </dgm:t>
    </dgm:pt>
    <dgm:pt modelId="{B748ED30-6B33-48FF-AA36-EFB553EA0428}" type="parTrans" cxnId="{FFC802DE-E7E7-41D3-90D9-1D8574DD8A51}">
      <dgm:prSet/>
      <dgm:spPr/>
      <dgm:t>
        <a:bodyPr/>
        <a:lstStyle/>
        <a:p>
          <a:endParaRPr lang="en-US"/>
        </a:p>
      </dgm:t>
    </dgm:pt>
    <dgm:pt modelId="{8553A77E-F0F2-477C-B3BA-9C92D06DA68B}" type="sibTrans" cxnId="{FFC802DE-E7E7-41D3-90D9-1D8574DD8A51}">
      <dgm:prSet/>
      <dgm:spPr/>
      <dgm:t>
        <a:bodyPr/>
        <a:lstStyle/>
        <a:p>
          <a:endParaRPr lang="en-US"/>
        </a:p>
      </dgm:t>
    </dgm:pt>
    <dgm:pt modelId="{E9076580-8B36-4A4D-AE4D-5504DB701422}" type="pres">
      <dgm:prSet presAssocID="{620BC0B4-E410-4625-B197-6D62CC16FD0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3E71C1-9A96-4CCB-B6B6-B886B6904A42}" type="pres">
      <dgm:prSet presAssocID="{620BC0B4-E410-4625-B197-6D62CC16FD05}" presName="radial" presStyleCnt="0">
        <dgm:presLayoutVars>
          <dgm:animLvl val="ctr"/>
        </dgm:presLayoutVars>
      </dgm:prSet>
      <dgm:spPr/>
    </dgm:pt>
    <dgm:pt modelId="{7E235546-D29C-4DB4-9BEF-68E90421E2D6}" type="pres">
      <dgm:prSet presAssocID="{BEE24A80-E93E-457E-8BFB-4AABD5B27EF9}" presName="centerShape" presStyleLbl="vennNode1" presStyleIdx="0" presStyleCnt="5" custScaleX="94747" custScaleY="47373" custLinFactNeighborX="-37934" custLinFactNeighborY="-11619"/>
      <dgm:spPr/>
      <dgm:t>
        <a:bodyPr/>
        <a:lstStyle/>
        <a:p>
          <a:endParaRPr lang="en-US"/>
        </a:p>
      </dgm:t>
    </dgm:pt>
    <dgm:pt modelId="{B5348499-133D-43D3-9EEB-D75F74F462EB}" type="pres">
      <dgm:prSet presAssocID="{BB3A9826-4819-448E-96B2-9E530B9BBCF6}" presName="node" presStyleLbl="vennNode1" presStyleIdx="1" presStyleCnt="5" custScaleX="189493" custScaleY="94747" custRadScaleRad="114143" custRadScaleInc="422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61E079-CC20-48F6-A07A-13DED3AAC889}" type="pres">
      <dgm:prSet presAssocID="{5166694C-A0B8-460C-93AD-9722F8F5E70F}" presName="node" presStyleLbl="vennNode1" presStyleIdx="2" presStyleCnt="5" custScaleX="189493" custScaleY="94747" custRadScaleRad="119358" custRadScaleInc="-91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2BF851-83E5-49B3-BAE5-789BE33D1639}" type="pres">
      <dgm:prSet presAssocID="{D8CF09EF-0864-4A66-A145-A7E8B385CC61}" presName="node" presStyleLbl="vennNode1" presStyleIdx="3" presStyleCnt="5" custScaleX="189493" custScaleY="94747" custRadScaleRad="103453" custRadScaleInc="37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A578EC-CFBF-4569-A60D-176F7B73102E}" type="pres">
      <dgm:prSet presAssocID="{68527CB1-9B32-49C5-8306-B4462ACE03D4}" presName="node" presStyleLbl="vennNode1" presStyleIdx="4" presStyleCnt="5" custScaleX="189493" custScaleY="94747" custRadScaleRad="102374" custRadScaleInc="-1588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ADC3D5-D89B-47F4-B69B-686E324D1A07}" srcId="{620BC0B4-E410-4625-B197-6D62CC16FD05}" destId="{BEE24A80-E93E-457E-8BFB-4AABD5B27EF9}" srcOrd="0" destOrd="0" parTransId="{7275653A-1B68-42AF-AF5F-368734F04E2D}" sibTransId="{7F49E819-67B8-4D9C-978D-9929B4F3B22C}"/>
    <dgm:cxn modelId="{228745DC-19C0-4480-9A57-CC25D450E38D}" srcId="{BEE24A80-E93E-457E-8BFB-4AABD5B27EF9}" destId="{BB3A9826-4819-448E-96B2-9E530B9BBCF6}" srcOrd="0" destOrd="0" parTransId="{0C188F3D-B623-4331-9A42-3C77856CBEB9}" sibTransId="{3DCDB269-CD98-42A0-8830-2FB480A86915}"/>
    <dgm:cxn modelId="{7A1BDD1D-106A-43FB-B2DD-A71C5487C9D6}" type="presOf" srcId="{D8CF09EF-0864-4A66-A145-A7E8B385CC61}" destId="{3C2BF851-83E5-49B3-BAE5-789BE33D1639}" srcOrd="0" destOrd="0" presId="urn:microsoft.com/office/officeart/2005/8/layout/radial3"/>
    <dgm:cxn modelId="{FFC802DE-E7E7-41D3-90D9-1D8574DD8A51}" srcId="{BEE24A80-E93E-457E-8BFB-4AABD5B27EF9}" destId="{68527CB1-9B32-49C5-8306-B4462ACE03D4}" srcOrd="3" destOrd="0" parTransId="{B748ED30-6B33-48FF-AA36-EFB553EA0428}" sibTransId="{8553A77E-F0F2-477C-B3BA-9C92D06DA68B}"/>
    <dgm:cxn modelId="{DFC57F40-8904-4616-A84B-868FD52CCBBD}" type="presOf" srcId="{620BC0B4-E410-4625-B197-6D62CC16FD05}" destId="{E9076580-8B36-4A4D-AE4D-5504DB701422}" srcOrd="0" destOrd="0" presId="urn:microsoft.com/office/officeart/2005/8/layout/radial3"/>
    <dgm:cxn modelId="{9D68B73F-F6F1-4F65-92FF-C7D3A7DBCB97}" srcId="{BEE24A80-E93E-457E-8BFB-4AABD5B27EF9}" destId="{5166694C-A0B8-460C-93AD-9722F8F5E70F}" srcOrd="1" destOrd="0" parTransId="{4C80E25A-AE19-4E8F-8951-64EF44B509E3}" sibTransId="{DF8E1FAD-8520-4121-996B-AA787041A395}"/>
    <dgm:cxn modelId="{E63DC827-B67C-44DC-9840-5672A7385470}" type="presOf" srcId="{BB3A9826-4819-448E-96B2-9E530B9BBCF6}" destId="{B5348499-133D-43D3-9EEB-D75F74F462EB}" srcOrd="0" destOrd="0" presId="urn:microsoft.com/office/officeart/2005/8/layout/radial3"/>
    <dgm:cxn modelId="{D19C3FA8-8622-4955-9769-C09485D24E7C}" type="presOf" srcId="{5166694C-A0B8-460C-93AD-9722F8F5E70F}" destId="{6E61E079-CC20-48F6-A07A-13DED3AAC889}" srcOrd="0" destOrd="0" presId="urn:microsoft.com/office/officeart/2005/8/layout/radial3"/>
    <dgm:cxn modelId="{6C1A6DEA-9EC7-43D8-A831-55C4952EF2C8}" type="presOf" srcId="{BEE24A80-E93E-457E-8BFB-4AABD5B27EF9}" destId="{7E235546-D29C-4DB4-9BEF-68E90421E2D6}" srcOrd="0" destOrd="0" presId="urn:microsoft.com/office/officeart/2005/8/layout/radial3"/>
    <dgm:cxn modelId="{0DBE984A-88BC-4967-9DA7-B6987235B8C7}" srcId="{BEE24A80-E93E-457E-8BFB-4AABD5B27EF9}" destId="{D8CF09EF-0864-4A66-A145-A7E8B385CC61}" srcOrd="2" destOrd="0" parTransId="{3DEFD055-2C7A-442E-A7B4-99BA700686F6}" sibTransId="{27A7C20D-4987-4FA5-B38D-FBC5E958E399}"/>
    <dgm:cxn modelId="{05957B1E-6993-4C34-93D4-846147AFE3C9}" type="presOf" srcId="{68527CB1-9B32-49C5-8306-B4462ACE03D4}" destId="{12A578EC-CFBF-4569-A60D-176F7B73102E}" srcOrd="0" destOrd="0" presId="urn:microsoft.com/office/officeart/2005/8/layout/radial3"/>
    <dgm:cxn modelId="{AD8F01E6-DA4B-4211-A3E5-9524207B73A0}" type="presParOf" srcId="{E9076580-8B36-4A4D-AE4D-5504DB701422}" destId="{FE3E71C1-9A96-4CCB-B6B6-B886B6904A42}" srcOrd="0" destOrd="0" presId="urn:microsoft.com/office/officeart/2005/8/layout/radial3"/>
    <dgm:cxn modelId="{0B5213A7-536E-413F-81C6-428FE7E81FF2}" type="presParOf" srcId="{FE3E71C1-9A96-4CCB-B6B6-B886B6904A42}" destId="{7E235546-D29C-4DB4-9BEF-68E90421E2D6}" srcOrd="0" destOrd="0" presId="urn:microsoft.com/office/officeart/2005/8/layout/radial3"/>
    <dgm:cxn modelId="{36A82339-0C04-4BF3-949F-C2A4327BE0F5}" type="presParOf" srcId="{FE3E71C1-9A96-4CCB-B6B6-B886B6904A42}" destId="{B5348499-133D-43D3-9EEB-D75F74F462EB}" srcOrd="1" destOrd="0" presId="urn:microsoft.com/office/officeart/2005/8/layout/radial3"/>
    <dgm:cxn modelId="{B7F727BE-47EA-43B6-801D-4D98701EF3CC}" type="presParOf" srcId="{FE3E71C1-9A96-4CCB-B6B6-B886B6904A42}" destId="{6E61E079-CC20-48F6-A07A-13DED3AAC889}" srcOrd="2" destOrd="0" presId="urn:microsoft.com/office/officeart/2005/8/layout/radial3"/>
    <dgm:cxn modelId="{931A5076-B5A5-4297-8F94-633AFCCAB0D3}" type="presParOf" srcId="{FE3E71C1-9A96-4CCB-B6B6-B886B6904A42}" destId="{3C2BF851-83E5-49B3-BAE5-789BE33D1639}" srcOrd="3" destOrd="0" presId="urn:microsoft.com/office/officeart/2005/8/layout/radial3"/>
    <dgm:cxn modelId="{6BA1DDC0-9F09-4617-92C3-8A5A724B3D96}" type="presParOf" srcId="{FE3E71C1-9A96-4CCB-B6B6-B886B6904A42}" destId="{12A578EC-CFBF-4569-A60D-176F7B73102E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235546-D29C-4DB4-9BEF-68E90421E2D6}">
      <dsp:nvSpPr>
        <dsp:cNvPr id="0" name=""/>
        <dsp:cNvSpPr/>
      </dsp:nvSpPr>
      <dsp:spPr>
        <a:xfrm>
          <a:off x="951331" y="990599"/>
          <a:ext cx="1828808" cy="914394"/>
        </a:xfrm>
        <a:prstGeom prst="ellipse">
          <a:avLst/>
        </a:prstGeom>
        <a:solidFill>
          <a:srgbClr val="C000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Demography</a:t>
          </a:r>
          <a:endParaRPr lang="en-US" sz="1800" b="1" kern="1200" dirty="0"/>
        </a:p>
      </dsp:txBody>
      <dsp:txXfrm>
        <a:off x="1219154" y="1124509"/>
        <a:ext cx="1293162" cy="646574"/>
      </dsp:txXfrm>
    </dsp:sp>
    <dsp:sp modelId="{B5348499-133D-43D3-9EEB-D75F74F462EB}">
      <dsp:nvSpPr>
        <dsp:cNvPr id="0" name=""/>
        <dsp:cNvSpPr/>
      </dsp:nvSpPr>
      <dsp:spPr>
        <a:xfrm>
          <a:off x="2788763" y="152403"/>
          <a:ext cx="1828798" cy="914404"/>
        </a:xfrm>
        <a:prstGeom prst="ellipse">
          <a:avLst/>
        </a:prstGeom>
        <a:solidFill>
          <a:srgbClr val="00B05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Institutions</a:t>
          </a:r>
          <a:endParaRPr lang="en-US" sz="1800" b="1" kern="1200" dirty="0"/>
        </a:p>
      </dsp:txBody>
      <dsp:txXfrm>
        <a:off x="3056584" y="286314"/>
        <a:ext cx="1293156" cy="646582"/>
      </dsp:txXfrm>
    </dsp:sp>
    <dsp:sp modelId="{6E61E079-CC20-48F6-A07A-13DED3AAC889}">
      <dsp:nvSpPr>
        <dsp:cNvPr id="0" name=""/>
        <dsp:cNvSpPr/>
      </dsp:nvSpPr>
      <dsp:spPr>
        <a:xfrm>
          <a:off x="3389721" y="1066796"/>
          <a:ext cx="1828798" cy="914404"/>
        </a:xfrm>
        <a:prstGeom prst="ellipse">
          <a:avLst/>
        </a:prstGeom>
        <a:solidFill>
          <a:srgbClr val="00206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Capital</a:t>
          </a:r>
          <a:endParaRPr lang="en-US" sz="1800" b="1" kern="1200" dirty="0"/>
        </a:p>
      </dsp:txBody>
      <dsp:txXfrm>
        <a:off x="3657542" y="1200707"/>
        <a:ext cx="1293156" cy="646582"/>
      </dsp:txXfrm>
    </dsp:sp>
    <dsp:sp modelId="{3C2BF851-83E5-49B3-BAE5-789BE33D1639}">
      <dsp:nvSpPr>
        <dsp:cNvPr id="0" name=""/>
        <dsp:cNvSpPr/>
      </dsp:nvSpPr>
      <dsp:spPr>
        <a:xfrm>
          <a:off x="1179918" y="2362198"/>
          <a:ext cx="1828798" cy="914404"/>
        </a:xfrm>
        <a:prstGeom prst="ellipse">
          <a:avLst/>
        </a:prstGeom>
        <a:solidFill>
          <a:srgbClr val="FFFF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Technology</a:t>
          </a:r>
          <a:endParaRPr lang="en-US" sz="1800" b="1" kern="1200" dirty="0"/>
        </a:p>
      </dsp:txBody>
      <dsp:txXfrm>
        <a:off x="1447739" y="2496109"/>
        <a:ext cx="1293156" cy="646582"/>
      </dsp:txXfrm>
    </dsp:sp>
    <dsp:sp modelId="{12A578EC-CFBF-4569-A60D-176F7B73102E}">
      <dsp:nvSpPr>
        <dsp:cNvPr id="0" name=""/>
        <dsp:cNvSpPr/>
      </dsp:nvSpPr>
      <dsp:spPr>
        <a:xfrm>
          <a:off x="2932528" y="2057397"/>
          <a:ext cx="1828798" cy="914404"/>
        </a:xfrm>
        <a:prstGeom prst="ellipse">
          <a:avLst/>
        </a:prstGeom>
        <a:solidFill>
          <a:srgbClr val="00B0F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Market</a:t>
          </a:r>
          <a:endParaRPr lang="en-US" sz="1800" b="1" kern="1200" dirty="0"/>
        </a:p>
      </dsp:txBody>
      <dsp:txXfrm>
        <a:off x="3200349" y="2191308"/>
        <a:ext cx="1293156" cy="6465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0.24368</cdr:x>
      <cdr:y>0.95703</cdr:y>
    </cdr:from>
    <cdr:to>
      <cdr:x>0.75552</cdr:x>
      <cdr:y>1</cdr:y>
    </cdr:to>
    <cdr:sp macro="" textlink="">
      <cdr:nvSpPr>
        <cdr:cNvPr id="10241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19300" y="4594319"/>
          <a:ext cx="4241490" cy="2062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36576" tIns="27432" rIns="36576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400" b="1" i="0" u="none" strike="noStrike" baseline="0">
              <a:solidFill>
                <a:srgbClr val="FF0000"/>
              </a:solidFill>
              <a:latin typeface="Arial"/>
              <a:cs typeface="Arial"/>
            </a:rPr>
            <a:t>Male</a:t>
          </a:r>
          <a:r>
            <a:rPr lang="en-US" sz="1400" b="1" i="0" u="none" strike="noStrike" baseline="0">
              <a:solidFill>
                <a:srgbClr val="000000"/>
              </a:solidFill>
              <a:latin typeface="Arial"/>
              <a:cs typeface="Arial"/>
            </a:rPr>
            <a:t>                                                          Female</a:t>
          </a:r>
          <a:endParaRPr lang="en-US" sz="1400" b="1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0.24368</cdr:x>
      <cdr:y>0.95703</cdr:y>
    </cdr:from>
    <cdr:to>
      <cdr:x>0.75552</cdr:x>
      <cdr:y>1</cdr:y>
    </cdr:to>
    <cdr:sp macro="" textlink="">
      <cdr:nvSpPr>
        <cdr:cNvPr id="10241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19300" y="4594319"/>
          <a:ext cx="4241490" cy="2062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36576" tIns="27432" rIns="36576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400" b="1" i="0" u="none" strike="noStrike" baseline="0">
              <a:solidFill>
                <a:srgbClr val="FF0000"/>
              </a:solidFill>
              <a:latin typeface="Arial"/>
              <a:cs typeface="Arial"/>
            </a:rPr>
            <a:t>Male</a:t>
          </a:r>
          <a:r>
            <a:rPr lang="en-US" sz="1400" b="1" i="0" u="none" strike="noStrike" baseline="0">
              <a:solidFill>
                <a:srgbClr val="000000"/>
              </a:solidFill>
              <a:latin typeface="Arial"/>
              <a:cs typeface="Arial"/>
            </a:rPr>
            <a:t>                                                          Female</a:t>
          </a:r>
          <a:endParaRPr lang="en-US" sz="1400" b="1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0.24368</cdr:x>
      <cdr:y>0.95703</cdr:y>
    </cdr:from>
    <cdr:to>
      <cdr:x>0.75552</cdr:x>
      <cdr:y>1</cdr:y>
    </cdr:to>
    <cdr:sp macro="" textlink="">
      <cdr:nvSpPr>
        <cdr:cNvPr id="10241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19300" y="4594319"/>
          <a:ext cx="4241490" cy="2062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36576" tIns="27432" rIns="36576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400" b="1" i="0" u="none" strike="noStrike" baseline="0">
              <a:solidFill>
                <a:srgbClr val="FF0000"/>
              </a:solidFill>
              <a:latin typeface="Arial"/>
              <a:cs typeface="Arial"/>
            </a:rPr>
            <a:t>Male</a:t>
          </a:r>
          <a:r>
            <a:rPr lang="en-US" sz="1400" b="1" i="0" u="none" strike="noStrike" baseline="0">
              <a:solidFill>
                <a:srgbClr val="000000"/>
              </a:solidFill>
              <a:latin typeface="Arial"/>
              <a:cs typeface="Arial"/>
            </a:rPr>
            <a:t>                                                          Female</a:t>
          </a:r>
          <a:endParaRPr lang="en-US" sz="1400" b="1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宋体" pitchFamily="2" charset="-122"/>
              </a:defRPr>
            </a:lvl1pPr>
          </a:lstStyle>
          <a:p>
            <a:endParaRPr lang="zh-CN" alt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宋体" pitchFamily="2" charset="-122"/>
              </a:defRPr>
            </a:lvl1pPr>
          </a:lstStyle>
          <a:p>
            <a:fld id="{12639BB6-2852-4C13-AD77-8B28B7AC85A9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6341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宋体" pitchFamily="2" charset="-122"/>
              </a:defRPr>
            </a:lvl1pPr>
          </a:lstStyle>
          <a:p>
            <a:endParaRPr lang="zh-CN" alt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宋体" pitchFamily="2" charset="-122"/>
              </a:defRPr>
            </a:lvl1pPr>
          </a:lstStyle>
          <a:p>
            <a:fld id="{A6B72377-7581-4760-94D6-C83071D3F5AD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85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fld id="{6FDFB446-FB5A-4821-9D48-3AEC4C5B3669}" type="slidenum">
              <a:rPr lang="zh-CN" altLang="en-US" sz="1200">
                <a:ea typeface="宋体" pitchFamily="2" charset="-122"/>
              </a:rPr>
              <a:pPr/>
              <a:t>2</a:t>
            </a:fld>
            <a:endParaRPr lang="en-US" altLang="zh-CN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932458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FF4B153-E997-4AB0-AE75-B58CD386548D}" type="slidenum">
              <a:rPr lang="en-US" altLang="en-US">
                <a:ea typeface="宋体" pitchFamily="2" charset="-122"/>
                <a:cs typeface="Arial" pitchFamily="34" charset="0"/>
              </a:rPr>
              <a:pPr>
                <a:spcBef>
                  <a:spcPct val="0"/>
                </a:spcBef>
              </a:pPr>
              <a:t>21</a:t>
            </a:fld>
            <a:endParaRPr lang="en-US" altLang="en-US">
              <a:ea typeface="宋体" pitchFamily="2" charset="-122"/>
              <a:cs typeface="Arial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7807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886721C-4B26-4122-8C6F-2301B7E65602}" type="slidenum">
              <a:rPr lang="en-US" altLang="en-US">
                <a:ea typeface="宋体" pitchFamily="2" charset="-122"/>
                <a:cs typeface="Arial" pitchFamily="34" charset="0"/>
              </a:rPr>
              <a:pPr>
                <a:spcBef>
                  <a:spcPct val="0"/>
                </a:spcBef>
              </a:pPr>
              <a:t>22</a:t>
            </a:fld>
            <a:endParaRPr lang="en-US" altLang="en-US">
              <a:ea typeface="宋体" pitchFamily="2" charset="-122"/>
              <a:cs typeface="Arial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0485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fld id="{59AD3FB8-D3D4-4016-9298-784466EDDB12}" type="slidenum">
              <a:rPr lang="en-US" altLang="en-US" sz="1200">
                <a:ea typeface="宋体" pitchFamily="2" charset="-122"/>
              </a:rPr>
              <a:pPr/>
              <a:t>23</a:t>
            </a:fld>
            <a:endParaRPr lang="en-US" altLang="en-US" sz="1200">
              <a:ea typeface="宋体" pitchFamily="2" charset="-122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1718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72377-7581-4760-94D6-C83071D3F5AD}" type="slidenum">
              <a:rPr lang="zh-CN" altLang="en-US" smtClean="0"/>
              <a:pPr/>
              <a:t>25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29633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fld id="{BA24CA1E-A302-476D-9501-75ABC0C172B1}" type="slidenum">
              <a:rPr lang="zh-CN" altLang="en-US" sz="1200">
                <a:ea typeface="宋体" pitchFamily="2" charset="-122"/>
              </a:rPr>
              <a:pPr/>
              <a:t>29</a:t>
            </a:fld>
            <a:endParaRPr lang="en-US" altLang="zh-CN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2063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72377-7581-4760-94D6-C83071D3F5AD}" type="slidenum">
              <a:rPr lang="zh-CN" altLang="en-US" smtClean="0"/>
              <a:pPr/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6535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72377-7581-4760-94D6-C83071D3F5AD}" type="slidenum">
              <a:rPr lang="zh-CN" altLang="en-US" smtClean="0"/>
              <a:pPr/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1385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72377-7581-4760-94D6-C83071D3F5AD}" type="slidenum">
              <a:rPr lang="zh-CN" altLang="en-US" smtClean="0"/>
              <a:pPr/>
              <a:t>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1642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72377-7581-4760-94D6-C83071D3F5AD}" type="slidenum">
              <a:rPr lang="zh-CN" altLang="en-US" smtClean="0"/>
              <a:pPr/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4289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72377-7581-4760-94D6-C83071D3F5AD}" type="slidenum">
              <a:rPr lang="zh-CN" altLang="en-US" smtClean="0"/>
              <a:pPr/>
              <a:t>14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57699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fld id="{59AD3FB8-D3D4-4016-9298-784466EDDB12}" type="slidenum">
              <a:rPr lang="en-US" altLang="en-US" sz="1200">
                <a:ea typeface="宋体" pitchFamily="2" charset="-122"/>
              </a:rPr>
              <a:pPr/>
              <a:t>17</a:t>
            </a:fld>
            <a:endParaRPr lang="en-US" altLang="en-US" sz="1200">
              <a:ea typeface="宋体" pitchFamily="2" charset="-122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4819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72377-7581-4760-94D6-C83071D3F5AD}" type="slidenum">
              <a:rPr lang="zh-CN" altLang="en-US" smtClean="0"/>
              <a:pPr/>
              <a:t>18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20271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72377-7581-4760-94D6-C83071D3F5AD}" type="slidenum">
              <a:rPr lang="zh-CN" altLang="en-US" smtClean="0"/>
              <a:pPr/>
              <a:t>19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7477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87386" y="1518958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algn="ctr" eaLnBrk="1" hangingPunct="1">
              <a:defRPr/>
            </a:pPr>
            <a:endParaRPr lang="en-US" sz="1800">
              <a:solidFill>
                <a:srgbClr val="000000"/>
              </a:solidFill>
              <a:latin typeface="Gill Sans MT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 flipH="1">
            <a:off x="322263" y="1344613"/>
            <a:ext cx="469900" cy="174625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>
              <a:solidFill>
                <a:srgbClr val="000000"/>
              </a:solidFill>
              <a:ea typeface="黑体" pitchFamily="49" charset="-122"/>
            </a:endParaRPr>
          </a:p>
        </p:txBody>
      </p:sp>
      <p:pic>
        <p:nvPicPr>
          <p:cNvPr id="6" name="Picture 2" descr="D:\temp\cb\large_blue_600px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4975" y="5407025"/>
            <a:ext cx="36576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066800" y="359898"/>
            <a:ext cx="777240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777240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altLang="zh-CN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445372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4"/>
          <p:cNvSpPr>
            <a:spLocks noGrp="1"/>
          </p:cNvSpPr>
          <p:nvPr>
            <p:ph type="title"/>
          </p:nvPr>
        </p:nvSpPr>
        <p:spPr>
          <a:xfrm>
            <a:off x="647700" y="274638"/>
            <a:ext cx="8286751" cy="114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zh-CN" dirty="0" smtClean="0"/>
              <a:t>Click to edit Master title style</a:t>
            </a:r>
            <a:endParaRPr lang="en-US" dirty="0" smtClean="0"/>
          </a:p>
        </p:txBody>
      </p:sp>
      <p:sp>
        <p:nvSpPr>
          <p:cNvPr id="5" name="Text Placeholder 8"/>
          <p:cNvSpPr>
            <a:spLocks noGrp="1"/>
          </p:cNvSpPr>
          <p:nvPr>
            <p:ph idx="1"/>
          </p:nvPr>
        </p:nvSpPr>
        <p:spPr bwMode="auto">
          <a:xfrm>
            <a:off x="647700" y="1447800"/>
            <a:ext cx="8286751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74472552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E2147-4B29-4D90-8F93-A2939CE4F61A}" type="datetimeFigureOut">
              <a:rPr lang="en-US"/>
              <a:pPr>
                <a:defRPr/>
              </a:pPr>
              <a:t>1/9/2014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BE663FE-7170-4918-84B6-C0126A558A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7678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onut 10"/>
          <p:cNvSpPr/>
          <p:nvPr userDrawn="1"/>
        </p:nvSpPr>
        <p:spPr>
          <a:xfrm rot="2315675">
            <a:off x="-33107" y="502157"/>
            <a:ext cx="661788" cy="675262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algn="ctr" eaLnBrk="1" hangingPunct="1">
              <a:defRPr/>
            </a:pPr>
            <a:endParaRPr lang="en-US" sz="1800">
              <a:solidFill>
                <a:srgbClr val="FFFFFF"/>
              </a:solidFill>
              <a:latin typeface="Gill Sans MT" pitchFamily="34" charset="0"/>
            </a:endParaRPr>
          </a:p>
        </p:txBody>
      </p:sp>
      <p:sp>
        <p:nvSpPr>
          <p:cNvPr id="7" name="Pie 6"/>
          <p:cNvSpPr/>
          <p:nvPr/>
        </p:nvSpPr>
        <p:spPr>
          <a:xfrm>
            <a:off x="-990600" y="-838200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>
              <a:solidFill>
                <a:srgbClr val="FFFFFF"/>
              </a:solidFill>
              <a:ea typeface="黑体" pitchFamily="49" charset="-122"/>
            </a:endParaRP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0" y="-11113"/>
            <a:ext cx="1703388" cy="1701801"/>
          </a:xfrm>
          <a:prstGeom prst="ellipse">
            <a:avLst/>
          </a:prstGeom>
          <a:noFill/>
          <a:ln w="27305" cap="rnd">
            <a:solidFill>
              <a:srgbClr val="FFF6DB"/>
            </a:solidFill>
            <a:round/>
            <a:headEnd/>
            <a:tailEnd/>
          </a:ln>
          <a:effectLst>
            <a:outerShdw blurRad="25400" dist="25400" dir="5400000" algn="tl" rotWithShape="0">
              <a:srgbClr val="AFA58D">
                <a:alpha val="8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en-US" sz="1800">
              <a:solidFill>
                <a:srgbClr val="FFFFFF"/>
              </a:solidFill>
              <a:latin typeface="Gill Sans MT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>
              <a:solidFill>
                <a:srgbClr val="FFFFFF"/>
              </a:solidFill>
              <a:ea typeface="黑体" pitchFamily="49" charset="-122"/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647700" y="274638"/>
            <a:ext cx="828675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zh-CN" dirty="0" smtClean="0"/>
              <a:t>Click to edit Master title style</a:t>
            </a:r>
            <a:endParaRPr lang="en-US" dirty="0" smtClean="0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647700" y="1447800"/>
            <a:ext cx="82867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6" r:id="rId2"/>
    <p:sldLayoutId id="2147483858" r:id="rId3"/>
  </p:sldLayoutIdLst>
  <p:transition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964305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Cambria" pitchFamily="18" charset="0"/>
          <a:ea typeface="Arial Unicode MS" pitchFamily="34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64305"/>
          </a:solidFill>
          <a:latin typeface="Cambria" panose="02040503050406030204" pitchFamily="18" charset="0"/>
          <a:ea typeface="Arial Unicode MS" panose="020B0604020202020204" pitchFamily="34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64305"/>
          </a:solidFill>
          <a:latin typeface="Cambria" panose="02040503050406030204" pitchFamily="18" charset="0"/>
          <a:ea typeface="Arial Unicode MS" panose="020B0604020202020204" pitchFamily="34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64305"/>
          </a:solidFill>
          <a:latin typeface="Cambria" panose="02040503050406030204" pitchFamily="18" charset="0"/>
          <a:ea typeface="Arial Unicode MS" panose="020B0604020202020204" pitchFamily="34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64305"/>
          </a:solidFill>
          <a:latin typeface="Cambria" panose="02040503050406030204" pitchFamily="18" charset="0"/>
          <a:ea typeface="Arial Unicode MS" panose="020B0604020202020204" pitchFamily="34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charset="-128"/>
          <a:cs typeface="ＭＳ Ｐゴシック" charset="-128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400" b="1" kern="1200">
          <a:solidFill>
            <a:schemeClr val="tx1"/>
          </a:solidFill>
          <a:latin typeface="Calibri" pitchFamily="34" charset="0"/>
          <a:ea typeface="Arial Unicode MS" pitchFamily="34" charset="-128"/>
          <a:cs typeface="ＭＳ Ｐゴシック" charset="-128"/>
        </a:defRPr>
      </a:lvl1pPr>
      <a:lvl2pPr marL="639763" indent="-236538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400" b="1" kern="1200">
          <a:solidFill>
            <a:schemeClr val="tx1"/>
          </a:solidFill>
          <a:latin typeface="Calibri" pitchFamily="34" charset="0"/>
          <a:ea typeface="Arial Unicode MS" pitchFamily="34" charset="-128"/>
          <a:cs typeface="华文黑体" pitchFamily="1" charset="-122"/>
        </a:defRPr>
      </a:lvl2pPr>
      <a:lvl3pPr marL="885825" indent="-22860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b="1" kern="1200">
          <a:solidFill>
            <a:schemeClr val="tx1"/>
          </a:solidFill>
          <a:latin typeface="Calibri" pitchFamily="34" charset="0"/>
          <a:ea typeface="Arial Unicode MS" pitchFamily="34" charset="-128"/>
          <a:cs typeface="华文黑体" pitchFamily="1" charset="-122"/>
        </a:defRPr>
      </a:lvl3pPr>
      <a:lvl4pPr marL="1096963" indent="-173038" algn="l" rtl="0" eaLnBrk="0" fontAlgn="base" hangingPunct="0">
        <a:spcBef>
          <a:spcPts val="6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400" b="1" kern="1200">
          <a:solidFill>
            <a:schemeClr val="tx1"/>
          </a:solidFill>
          <a:latin typeface="Calibri" pitchFamily="34" charset="0"/>
          <a:ea typeface="Arial Unicode MS" pitchFamily="34" charset="-128"/>
          <a:cs typeface="华文黑体" pitchFamily="1" charset="-122"/>
        </a:defRPr>
      </a:lvl4pPr>
      <a:lvl5pPr marL="1296988" indent="-182563" algn="l" rtl="0" eaLnBrk="0" fontAlgn="base" hangingPunct="0">
        <a:spcBef>
          <a:spcPts val="6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400" b="1" kern="1200">
          <a:solidFill>
            <a:schemeClr val="tx1"/>
          </a:solidFill>
          <a:latin typeface="Calibri" pitchFamily="34" charset="0"/>
          <a:ea typeface="Arial Unicode MS" pitchFamily="34" charset="-128"/>
          <a:cs typeface="华文黑体" pitchFamily="1" charset="-122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hyperlink" Target="http://www.ntaaccounts.org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2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emf"/><Relationship Id="rId5" Type="http://schemas.openxmlformats.org/officeDocument/2006/relationships/oleObject" Target="../embeddings/Microsoft_Excel_97-2003_Worksheet2.xls"/><Relationship Id="rId4" Type="http://schemas.openxmlformats.org/officeDocument/2006/relationships/oleObject" Target="../embeddings/oleObject4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838200" y="609600"/>
            <a:ext cx="83058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algn="ctr" eaLnBrk="1" hangingPunct="1"/>
            <a:endParaRPr lang="zh-CN" altLang="en-US" sz="3600" b="1"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646238" y="1371600"/>
            <a:ext cx="7954962" cy="13716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/>
              <a:t>The Demographic Revolution and Welfare </a:t>
            </a:r>
            <a:r>
              <a:rPr lang="en-US" dirty="0" smtClean="0"/>
              <a:t>Policy</a:t>
            </a:r>
            <a:endParaRPr lang="en-US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6663" y="3733800"/>
            <a:ext cx="7391400" cy="1981200"/>
          </a:xfrm>
        </p:spPr>
        <p:txBody>
          <a:bodyPr/>
          <a:lstStyle/>
          <a:p>
            <a:pPr marL="26988" algn="ctr" eaLnBrk="1" hangingPunct="1">
              <a:lnSpc>
                <a:spcPct val="80000"/>
              </a:lnSpc>
              <a:defRPr/>
            </a:pPr>
            <a:r>
              <a:rPr lang="en-US" altLang="zh-CN" sz="2400" b="0" u="sng" dirty="0" smtClean="0">
                <a:solidFill>
                  <a:schemeClr val="tx1"/>
                </a:solidFill>
                <a:ea typeface="华文黑体" charset="-122"/>
                <a:cs typeface="楷体_GB2312" charset="0"/>
              </a:rPr>
              <a:t>Yong Cai</a:t>
            </a:r>
          </a:p>
          <a:p>
            <a:pPr marL="26988" algn="ctr" eaLnBrk="1" hangingPunct="1">
              <a:lnSpc>
                <a:spcPct val="80000"/>
              </a:lnSpc>
              <a:defRPr/>
            </a:pPr>
            <a:endParaRPr lang="en-US" altLang="zh-CN" sz="2000" b="0" dirty="0" smtClean="0">
              <a:solidFill>
                <a:schemeClr val="tx1"/>
              </a:solidFill>
              <a:latin typeface="+mn-lt"/>
              <a:ea typeface="华文黑体" charset="-122"/>
              <a:cs typeface="楷体_GB2312" charset="0"/>
            </a:endParaRPr>
          </a:p>
          <a:p>
            <a:pPr marL="26988" algn="ctr" eaLnBrk="1" hangingPunct="1">
              <a:lnSpc>
                <a:spcPct val="80000"/>
              </a:lnSpc>
              <a:defRPr/>
            </a:pPr>
            <a:r>
              <a:rPr lang="en-US" altLang="zh-CN" sz="2000" b="0" dirty="0" smtClean="0">
                <a:solidFill>
                  <a:schemeClr val="tx1"/>
                </a:solidFill>
                <a:latin typeface="Calibri Light" pitchFamily="34" charset="0"/>
                <a:ea typeface="华文黑体" charset="-122"/>
                <a:cs typeface="楷体_GB2312" charset="0"/>
              </a:rPr>
              <a:t>Department of Sociology &amp; Carolina Population Center</a:t>
            </a:r>
          </a:p>
          <a:p>
            <a:pPr marL="26988" algn="ctr" eaLnBrk="1" hangingPunct="1">
              <a:lnSpc>
                <a:spcPct val="80000"/>
              </a:lnSpc>
              <a:defRPr/>
            </a:pPr>
            <a:r>
              <a:rPr lang="en-US" altLang="zh-CN" sz="2000" b="0" dirty="0" smtClean="0">
                <a:solidFill>
                  <a:schemeClr val="tx1"/>
                </a:solidFill>
                <a:latin typeface="Calibri Light" pitchFamily="34" charset="0"/>
                <a:ea typeface="华文黑体" charset="-122"/>
                <a:cs typeface="楷体_GB2312" charset="0"/>
              </a:rPr>
              <a:t>University of North Carolina, Chapel Hill</a:t>
            </a:r>
          </a:p>
          <a:p>
            <a:pPr marL="26988" algn="ctr" eaLnBrk="1" hangingPunct="1">
              <a:lnSpc>
                <a:spcPct val="80000"/>
              </a:lnSpc>
              <a:defRPr/>
            </a:pPr>
            <a:endParaRPr lang="en-US" altLang="zh-CN" sz="2000" b="0" dirty="0">
              <a:solidFill>
                <a:schemeClr val="tx1"/>
              </a:solidFill>
              <a:latin typeface="Calibri Light" pitchFamily="34" charset="0"/>
              <a:ea typeface="华文黑体" charset="-122"/>
              <a:cs typeface="楷体_GB2312" charset="0"/>
            </a:endParaRPr>
          </a:p>
        </p:txBody>
      </p:sp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endParaRPr lang="en-US" altLang="en-US"/>
          </a:p>
        </p:txBody>
      </p:sp>
      <p:pic>
        <p:nvPicPr>
          <p:cNvPr id="6150" name="Picture 2" descr="MC_LOGO_TAG_1andHalf-inch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0"/>
            <a:ext cx="1143000" cy="124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Rectangle 8"/>
          <p:cNvSpPr>
            <a:spLocks noChangeArrowheads="1"/>
          </p:cNvSpPr>
          <p:nvPr/>
        </p:nvSpPr>
        <p:spPr bwMode="auto">
          <a:xfrm>
            <a:off x="1066800" y="96838"/>
            <a:ext cx="6781800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2971800" algn="ctr"/>
                <a:tab pos="44767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>
              <a:tabLst>
                <a:tab pos="2971800" algn="ctr"/>
                <a:tab pos="44767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>
              <a:tabLst>
                <a:tab pos="2971800" algn="ctr"/>
                <a:tab pos="44767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>
              <a:tabLst>
                <a:tab pos="2971800" algn="ctr"/>
                <a:tab pos="44767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>
              <a:tabLst>
                <a:tab pos="2971800" algn="ctr"/>
                <a:tab pos="44767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44767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44767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44767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44767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en-US" b="1" u="sng">
                <a:latin typeface="Meiryo" pitchFamily="34" charset="-128"/>
                <a:ea typeface="Meiryo" pitchFamily="34" charset="-128"/>
                <a:cs typeface="Times New Roman" pitchFamily="18" charset="0"/>
              </a:rPr>
              <a:t>Taiwan Inclusive: </a:t>
            </a:r>
          </a:p>
          <a:p>
            <a:pPr>
              <a:spcAft>
                <a:spcPts val="600"/>
              </a:spcAft>
            </a:pPr>
            <a:r>
              <a:rPr lang="en-US" altLang="en-US" b="1" u="sng">
                <a:latin typeface="Meiryo" pitchFamily="34" charset="-128"/>
                <a:ea typeface="Meiryo" pitchFamily="34" charset="-128"/>
                <a:cs typeface="Times New Roman" pitchFamily="18" charset="0"/>
              </a:rPr>
              <a:t>Trends, Opportunities, and Challenges</a:t>
            </a:r>
            <a:endParaRPr lang="en-US" altLang="en-US" u="sng">
              <a:latin typeface="Meiryo" pitchFamily="34" charset="-128"/>
              <a:ea typeface="Meiryo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Rapid Aging (Population of 65+)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2541030"/>
              </p:ext>
            </p:extLst>
          </p:nvPr>
        </p:nvGraphicFramePr>
        <p:xfrm>
          <a:off x="647700" y="1447800"/>
          <a:ext cx="82867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6291887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Data source: </a:t>
            </a:r>
            <a:r>
              <a:rPr lang="zh-TW" altLang="en-US" sz="1400" dirty="0" smtClean="0"/>
              <a:t>行政院經濟建設委員會</a:t>
            </a:r>
            <a:r>
              <a:rPr lang="en-US" altLang="zh-CN" sz="1400" dirty="0"/>
              <a:t>《</a:t>
            </a:r>
            <a:r>
              <a:rPr lang="zh-TW" altLang="en-US" sz="1400" dirty="0" smtClean="0"/>
              <a:t>中華民國 </a:t>
            </a:r>
            <a:r>
              <a:rPr lang="en-US" altLang="zh-TW" sz="1400" dirty="0" smtClean="0"/>
              <a:t>2012 </a:t>
            </a:r>
            <a:r>
              <a:rPr lang="zh-TW" altLang="en-US" sz="1400" dirty="0" smtClean="0"/>
              <a:t>年至 </a:t>
            </a:r>
            <a:r>
              <a:rPr lang="en-US" altLang="zh-TW" sz="1400" dirty="0" smtClean="0"/>
              <a:t>2060 </a:t>
            </a:r>
            <a:r>
              <a:rPr lang="zh-TW" altLang="en-US" sz="1400" dirty="0" smtClean="0"/>
              <a:t>年人口推計</a:t>
            </a:r>
            <a:r>
              <a:rPr lang="en-US" altLang="zh-CN" sz="1400" dirty="0" smtClean="0"/>
              <a:t>》</a:t>
            </a:r>
            <a:r>
              <a:rPr lang="zh-TW" altLang="en-US" sz="1400" dirty="0" smtClean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4583034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28675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Rapid Aging (Median Age)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661418"/>
              </p:ext>
            </p:extLst>
          </p:nvPr>
        </p:nvGraphicFramePr>
        <p:xfrm>
          <a:off x="609600" y="1447800"/>
          <a:ext cx="82867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09600" y="6291887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Data source: </a:t>
            </a:r>
            <a:r>
              <a:rPr lang="zh-TW" altLang="en-US" sz="1400" dirty="0" smtClean="0"/>
              <a:t>行政院經濟建設委員會</a:t>
            </a:r>
            <a:r>
              <a:rPr lang="en-US" altLang="zh-CN" sz="1400" dirty="0"/>
              <a:t>《</a:t>
            </a:r>
            <a:r>
              <a:rPr lang="zh-TW" altLang="en-US" sz="1400" dirty="0" smtClean="0"/>
              <a:t>中華民國 </a:t>
            </a:r>
            <a:r>
              <a:rPr lang="en-US" altLang="zh-TW" sz="1400" dirty="0" smtClean="0"/>
              <a:t>2012 </a:t>
            </a:r>
            <a:r>
              <a:rPr lang="zh-TW" altLang="en-US" sz="1400" dirty="0" smtClean="0"/>
              <a:t>年至 </a:t>
            </a:r>
            <a:r>
              <a:rPr lang="en-US" altLang="zh-TW" sz="1400" dirty="0" smtClean="0"/>
              <a:t>2060 </a:t>
            </a:r>
            <a:r>
              <a:rPr lang="zh-TW" altLang="en-US" sz="1400" dirty="0" smtClean="0"/>
              <a:t>年人口推計</a:t>
            </a:r>
            <a:r>
              <a:rPr lang="en-US" altLang="zh-CN" sz="1400" dirty="0" smtClean="0"/>
              <a:t>》</a:t>
            </a:r>
            <a:r>
              <a:rPr lang="zh-TW" altLang="en-US" sz="1400" dirty="0" smtClean="0"/>
              <a:t> </a:t>
            </a:r>
            <a:endParaRPr lang="en-US" sz="1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Age Structure (2012)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0041364"/>
              </p:ext>
            </p:extLst>
          </p:nvPr>
        </p:nvGraphicFramePr>
        <p:xfrm>
          <a:off x="647700" y="1447800"/>
          <a:ext cx="82867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6291887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Data source: </a:t>
            </a:r>
            <a:r>
              <a:rPr lang="zh-TW" altLang="en-US" sz="1400" dirty="0" smtClean="0"/>
              <a:t>行政院經濟建設委員會</a:t>
            </a:r>
            <a:r>
              <a:rPr lang="en-US" altLang="zh-CN" sz="1400" dirty="0"/>
              <a:t>《</a:t>
            </a:r>
            <a:r>
              <a:rPr lang="zh-TW" altLang="en-US" sz="1400" dirty="0" smtClean="0"/>
              <a:t>中華民國 </a:t>
            </a:r>
            <a:r>
              <a:rPr lang="en-US" altLang="zh-TW" sz="1400" dirty="0" smtClean="0"/>
              <a:t>2012 </a:t>
            </a:r>
            <a:r>
              <a:rPr lang="zh-TW" altLang="en-US" sz="1400" dirty="0" smtClean="0"/>
              <a:t>年至 </a:t>
            </a:r>
            <a:r>
              <a:rPr lang="en-US" altLang="zh-TW" sz="1400" dirty="0" smtClean="0"/>
              <a:t>2060 </a:t>
            </a:r>
            <a:r>
              <a:rPr lang="zh-TW" altLang="en-US" sz="1400" dirty="0" smtClean="0"/>
              <a:t>年人口推計</a:t>
            </a:r>
            <a:r>
              <a:rPr lang="en-US" altLang="zh-CN" sz="1400" dirty="0" smtClean="0"/>
              <a:t>》</a:t>
            </a:r>
            <a:r>
              <a:rPr lang="zh-TW" altLang="en-US" sz="1400" dirty="0" smtClean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0567623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Age Structure (2060)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2932114"/>
              </p:ext>
            </p:extLst>
          </p:nvPr>
        </p:nvGraphicFramePr>
        <p:xfrm>
          <a:off x="647700" y="1447800"/>
          <a:ext cx="82867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6291887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Data source: </a:t>
            </a:r>
            <a:r>
              <a:rPr lang="zh-TW" altLang="en-US" sz="1400" dirty="0" smtClean="0"/>
              <a:t>行政院經濟建設委員會</a:t>
            </a:r>
            <a:r>
              <a:rPr lang="en-US" altLang="zh-CN" sz="1400" dirty="0"/>
              <a:t>《</a:t>
            </a:r>
            <a:r>
              <a:rPr lang="zh-TW" altLang="en-US" sz="1400" dirty="0" smtClean="0"/>
              <a:t>中華民國 </a:t>
            </a:r>
            <a:r>
              <a:rPr lang="en-US" altLang="zh-TW" sz="1400" dirty="0" smtClean="0"/>
              <a:t>2012 </a:t>
            </a:r>
            <a:r>
              <a:rPr lang="zh-TW" altLang="en-US" sz="1400" dirty="0" smtClean="0"/>
              <a:t>年至 </a:t>
            </a:r>
            <a:r>
              <a:rPr lang="en-US" altLang="zh-TW" sz="1400" dirty="0" smtClean="0"/>
              <a:t>2060 </a:t>
            </a:r>
            <a:r>
              <a:rPr lang="zh-TW" altLang="en-US" sz="1400" dirty="0" smtClean="0"/>
              <a:t>年人口推計</a:t>
            </a:r>
            <a:r>
              <a:rPr lang="en-US" altLang="zh-CN" sz="1400" dirty="0" smtClean="0"/>
              <a:t>》</a:t>
            </a:r>
            <a:r>
              <a:rPr lang="zh-TW" altLang="en-US" sz="1400" dirty="0" smtClean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7942727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Age Structure (2012 vs. 2060)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676428"/>
              </p:ext>
            </p:extLst>
          </p:nvPr>
        </p:nvGraphicFramePr>
        <p:xfrm>
          <a:off x="647700" y="1447800"/>
          <a:ext cx="82867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6291887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Data source: </a:t>
            </a:r>
            <a:r>
              <a:rPr lang="zh-TW" altLang="en-US" sz="1400" dirty="0" smtClean="0"/>
              <a:t>行政院經濟建設委員會</a:t>
            </a:r>
            <a:r>
              <a:rPr lang="en-US" altLang="zh-CN" sz="1400" dirty="0"/>
              <a:t>《</a:t>
            </a:r>
            <a:r>
              <a:rPr lang="zh-TW" altLang="en-US" sz="1400" dirty="0" smtClean="0"/>
              <a:t>中華民國 </a:t>
            </a:r>
            <a:r>
              <a:rPr lang="en-US" altLang="zh-TW" sz="1400" dirty="0" smtClean="0"/>
              <a:t>2012 </a:t>
            </a:r>
            <a:r>
              <a:rPr lang="zh-TW" altLang="en-US" sz="1400" dirty="0" smtClean="0"/>
              <a:t>年至 </a:t>
            </a:r>
            <a:r>
              <a:rPr lang="en-US" altLang="zh-TW" sz="1400" dirty="0" smtClean="0"/>
              <a:t>2060 </a:t>
            </a:r>
            <a:r>
              <a:rPr lang="zh-TW" altLang="en-US" sz="1400" dirty="0" smtClean="0"/>
              <a:t>年人口推計</a:t>
            </a:r>
            <a:r>
              <a:rPr lang="en-US" altLang="zh-CN" sz="1400" dirty="0" smtClean="0"/>
              <a:t>》</a:t>
            </a:r>
            <a:r>
              <a:rPr lang="zh-TW" altLang="en-US" sz="1400" dirty="0" smtClean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6923478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Age Structure (2012-2060)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2191652"/>
              </p:ext>
            </p:extLst>
          </p:nvPr>
        </p:nvGraphicFramePr>
        <p:xfrm>
          <a:off x="647700" y="1447800"/>
          <a:ext cx="82867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6291887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Data source: </a:t>
            </a:r>
            <a:r>
              <a:rPr lang="zh-TW" altLang="en-US" sz="1400" dirty="0" smtClean="0"/>
              <a:t>行政院經濟建設委員會</a:t>
            </a:r>
            <a:r>
              <a:rPr lang="en-US" altLang="zh-CN" sz="1400" dirty="0"/>
              <a:t>《</a:t>
            </a:r>
            <a:r>
              <a:rPr lang="zh-TW" altLang="en-US" sz="1400" dirty="0" smtClean="0"/>
              <a:t>中華民國 </a:t>
            </a:r>
            <a:r>
              <a:rPr lang="en-US" altLang="zh-TW" sz="1400" dirty="0" smtClean="0"/>
              <a:t>2012 </a:t>
            </a:r>
            <a:r>
              <a:rPr lang="zh-TW" altLang="en-US" sz="1400" dirty="0" smtClean="0"/>
              <a:t>年至 </a:t>
            </a:r>
            <a:r>
              <a:rPr lang="en-US" altLang="zh-TW" sz="1400" dirty="0" smtClean="0"/>
              <a:t>2060 </a:t>
            </a:r>
            <a:r>
              <a:rPr lang="zh-TW" altLang="en-US" sz="1400" dirty="0" smtClean="0"/>
              <a:t>年人口推計</a:t>
            </a:r>
            <a:r>
              <a:rPr lang="en-US" altLang="zh-CN" sz="1400" dirty="0" smtClean="0"/>
              <a:t>》</a:t>
            </a:r>
            <a:r>
              <a:rPr lang="zh-TW" altLang="en-US" sz="1400" dirty="0" smtClean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9009419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Transfer Account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19150" y="1447800"/>
            <a:ext cx="8096250" cy="4800600"/>
          </a:xfrm>
        </p:spPr>
        <p:txBody>
          <a:bodyPr/>
          <a:lstStyle/>
          <a:p>
            <a:r>
              <a:rPr lang="en-US" dirty="0" smtClean="0"/>
              <a:t>Producing and consuming: the economic lifecycle</a:t>
            </a:r>
          </a:p>
          <a:p>
            <a:pPr lvl="1"/>
            <a:r>
              <a:rPr lang="en-US" dirty="0" smtClean="0"/>
              <a:t>Age profiles</a:t>
            </a:r>
          </a:p>
          <a:p>
            <a:r>
              <a:rPr lang="en-US" dirty="0" smtClean="0"/>
              <a:t>Sharing and saving are essential counterparts to the economic lifecycle.</a:t>
            </a:r>
            <a:endParaRPr lang="en-US" dirty="0"/>
          </a:p>
          <a:p>
            <a:r>
              <a:rPr lang="en-US" dirty="0" smtClean="0"/>
              <a:t>Private and public transfers.</a:t>
            </a:r>
          </a:p>
          <a:p>
            <a:r>
              <a:rPr lang="en-US" dirty="0" smtClean="0"/>
              <a:t>National Transfer Account (Equation):</a:t>
            </a:r>
          </a:p>
          <a:p>
            <a:endParaRPr lang="en-US" dirty="0" smtClean="0">
              <a:hlinkClick r:id="rId2"/>
            </a:endParaRPr>
          </a:p>
          <a:p>
            <a:endParaRPr lang="en-US" dirty="0">
              <a:hlinkClick r:id="rId2"/>
            </a:endParaRPr>
          </a:p>
          <a:p>
            <a:r>
              <a:rPr lang="en-US" dirty="0" smtClean="0">
                <a:hlinkClick r:id="rId2"/>
              </a:rPr>
              <a:t>www.ntaaccounts.org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8255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5" r="37682" b="26126"/>
          <a:stretch/>
        </p:blipFill>
        <p:spPr bwMode="auto">
          <a:xfrm>
            <a:off x="1143000" y="4240427"/>
            <a:ext cx="7068065" cy="506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511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1843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485669"/>
              </p:ext>
            </p:extLst>
          </p:nvPr>
        </p:nvGraphicFramePr>
        <p:xfrm>
          <a:off x="0" y="1371600"/>
          <a:ext cx="8769350" cy="549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8" name="Worksheet" r:id="rId5" imgW="8769808" imgH="5494679" progId="Excel.Sheet.8">
                  <p:embed/>
                </p:oleObj>
              </mc:Choice>
              <mc:Fallback>
                <p:oleObj name="Worksheet" r:id="rId5" imgW="8769808" imgH="5494679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371600"/>
                        <a:ext cx="8769350" cy="549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Title 1"/>
          <p:cNvSpPr txBox="1">
            <a:spLocks/>
          </p:cNvSpPr>
          <p:nvPr/>
        </p:nvSpPr>
        <p:spPr bwMode="auto">
          <a:xfrm>
            <a:off x="304800" y="-11113"/>
            <a:ext cx="8637588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ＭＳ Ｐゴシック" pitchFamily="34" charset="-128"/>
              </a:defRPr>
            </a:lvl1pPr>
            <a:lvl2pPr marL="639763" indent="-236538">
              <a:spcBef>
                <a:spcPts val="600"/>
              </a:spcBef>
              <a:buClr>
                <a:schemeClr val="accent1"/>
              </a:buClr>
              <a:buFont typeface="Verdana" pitchFamily="34" charset="0"/>
              <a:buChar char="◦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2pPr>
            <a:lvl3pPr marL="885825" indent="-228600">
              <a:spcBef>
                <a:spcPts val="600"/>
              </a:spcBef>
              <a:buClr>
                <a:schemeClr val="accent2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3pPr>
            <a:lvl4pPr marL="1096963" indent="-173038">
              <a:spcBef>
                <a:spcPts val="600"/>
              </a:spcBef>
              <a:buClr>
                <a:srgbClr val="C32D2E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4pPr>
            <a:lvl5pPr marL="1296988" indent="-182563">
              <a:spcBef>
                <a:spcPts val="600"/>
              </a:spcBef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5pPr>
            <a:lvl6pPr marL="1754188" indent="-1825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6pPr>
            <a:lvl7pPr marL="2211388" indent="-1825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7pPr>
            <a:lvl8pPr marL="2668588" indent="-1825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8pPr>
            <a:lvl9pPr marL="3125788" indent="-1825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>
              <a:solidFill>
                <a:schemeClr val="tx2"/>
              </a:solidFill>
              <a:ea typeface="黑体" pitchFamily="49" charset="-122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7700" y="274638"/>
            <a:ext cx="828675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Per Capita Labor Income and Consumption, Taiwan (2003)</a:t>
            </a:r>
          </a:p>
        </p:txBody>
      </p:sp>
    </p:spTree>
    <p:extLst>
      <p:ext uri="{BB962C8B-B14F-4D97-AF65-F5344CB8AC3E}">
        <p14:creationId xmlns:p14="http://schemas.microsoft.com/office/powerpoint/2010/main" val="278522311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28675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Life Cycle Change, 1980 vs. 2000 (Indexed)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0211039"/>
              </p:ext>
            </p:extLst>
          </p:nvPr>
        </p:nvGraphicFramePr>
        <p:xfrm>
          <a:off x="647700" y="1447800"/>
          <a:ext cx="82867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09600" y="6291887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Data source: www.ntaacounts.org</a:t>
            </a:r>
            <a:r>
              <a:rPr lang="zh-TW" altLang="en-US" sz="1400" dirty="0" smtClean="0"/>
              <a:t> </a:t>
            </a:r>
            <a:endParaRPr lang="en-US" sz="1400" dirty="0"/>
          </a:p>
        </p:txBody>
      </p:sp>
      <p:sp>
        <p:nvSpPr>
          <p:cNvPr id="6" name="Down Arrow 5"/>
          <p:cNvSpPr/>
          <p:nvPr/>
        </p:nvSpPr>
        <p:spPr>
          <a:xfrm rot="10800000">
            <a:off x="2362200" y="3540253"/>
            <a:ext cx="381000" cy="387096"/>
          </a:xfrm>
          <a:prstGeom prst="downArrow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rot="10800000">
            <a:off x="7086600" y="3810000"/>
            <a:ext cx="381000" cy="387096"/>
          </a:xfrm>
          <a:prstGeom prst="downArrow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 rot="16200000">
            <a:off x="2517648" y="4535070"/>
            <a:ext cx="381000" cy="387096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 rot="5400000">
            <a:off x="5946648" y="4535070"/>
            <a:ext cx="381000" cy="387096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28675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Life Cycle </a:t>
            </a:r>
            <a:r>
              <a:rPr lang="en-US" dirty="0"/>
              <a:t>Change </a:t>
            </a:r>
            <a:r>
              <a:rPr lang="en-US" dirty="0" smtClean="0"/>
              <a:t>(Prime Working Year Consumption/Income Ratio)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3426896"/>
              </p:ext>
            </p:extLst>
          </p:nvPr>
        </p:nvGraphicFramePr>
        <p:xfrm>
          <a:off x="647700" y="1447800"/>
          <a:ext cx="82867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6291887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Data source: www.ntaacounts.org</a:t>
            </a:r>
            <a:r>
              <a:rPr lang="zh-TW" altLang="en-US" sz="1400" dirty="0" smtClean="0"/>
              <a:t> </a:t>
            </a:r>
            <a:endParaRPr lang="en-US" sz="1400" dirty="0"/>
          </a:p>
        </p:txBody>
      </p:sp>
      <p:sp>
        <p:nvSpPr>
          <p:cNvPr id="3" name="Oval 2"/>
          <p:cNvSpPr/>
          <p:nvPr/>
        </p:nvSpPr>
        <p:spPr>
          <a:xfrm>
            <a:off x="6553200" y="2185416"/>
            <a:ext cx="609600" cy="304800"/>
          </a:xfrm>
          <a:prstGeom prst="ellipse">
            <a:avLst/>
          </a:prstGeom>
          <a:noFill/>
          <a:ln>
            <a:solidFill>
              <a:srgbClr val="FFFF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32485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609600" y="1447800"/>
            <a:ext cx="8324850" cy="4800600"/>
          </a:xfrm>
        </p:spPr>
        <p:txBody>
          <a:bodyPr/>
          <a:lstStyle/>
          <a:p>
            <a:r>
              <a:rPr lang="en-US" altLang="en-US" dirty="0" smtClean="0">
                <a:ea typeface="Arial Unicode MS" pitchFamily="34" charset="-122"/>
                <a:cs typeface="ＭＳ Ｐゴシック" pitchFamily="34" charset="-128"/>
              </a:rPr>
              <a:t>Taiwan’s Demographic Challenges</a:t>
            </a:r>
          </a:p>
          <a:p>
            <a:pPr lvl="1"/>
            <a:r>
              <a:rPr lang="en-US" altLang="en-US" dirty="0" smtClean="0">
                <a:ea typeface="Arial Unicode MS" pitchFamily="34" charset="-122"/>
                <a:cs typeface="华文黑体"/>
              </a:rPr>
              <a:t>Low Fertility Trap</a:t>
            </a:r>
          </a:p>
          <a:p>
            <a:pPr lvl="1"/>
            <a:r>
              <a:rPr lang="en-US" altLang="en-US" dirty="0" smtClean="0">
                <a:ea typeface="Arial Unicode MS" pitchFamily="34" charset="-122"/>
                <a:cs typeface="华文黑体"/>
              </a:rPr>
              <a:t>Rapid Aging</a:t>
            </a:r>
          </a:p>
          <a:p>
            <a:r>
              <a:rPr lang="en-US" altLang="en-US" dirty="0" smtClean="0">
                <a:ea typeface="Arial Unicode MS" pitchFamily="34" charset="-122"/>
                <a:cs typeface="ＭＳ Ｐゴシック" pitchFamily="34" charset="-128"/>
              </a:rPr>
              <a:t>Changes in Economic Life Cycle</a:t>
            </a:r>
          </a:p>
          <a:p>
            <a:pPr lvl="1"/>
            <a:r>
              <a:rPr lang="en-US" altLang="en-US" dirty="0" smtClean="0">
                <a:ea typeface="ＭＳ Ｐゴシック" pitchFamily="34" charset="-128"/>
                <a:cs typeface="华文黑体"/>
              </a:rPr>
              <a:t>Later Entry and Early Exit</a:t>
            </a:r>
          </a:p>
          <a:p>
            <a:pPr lvl="1"/>
            <a:r>
              <a:rPr lang="en-US" altLang="en-US" dirty="0" smtClean="0">
                <a:ea typeface="ＭＳ Ｐゴシック" pitchFamily="34" charset="-128"/>
                <a:cs typeface="华文黑体"/>
              </a:rPr>
              <a:t>Increase Consumption</a:t>
            </a:r>
          </a:p>
          <a:p>
            <a:pPr lvl="1"/>
            <a:r>
              <a:rPr lang="en-US" altLang="en-US" dirty="0" smtClean="0">
                <a:ea typeface="ＭＳ Ｐゴシック" pitchFamily="34" charset="-128"/>
                <a:cs typeface="华文黑体"/>
              </a:rPr>
              <a:t>Increase Public Transfer</a:t>
            </a:r>
          </a:p>
          <a:p>
            <a:r>
              <a:rPr lang="en-US" altLang="en-US" dirty="0" smtClean="0">
                <a:ea typeface="Arial Unicode MS" pitchFamily="34" charset="-122"/>
                <a:cs typeface="ＭＳ Ｐゴシック" pitchFamily="34" charset="-128"/>
              </a:rPr>
              <a:t>Welfare Policy</a:t>
            </a:r>
          </a:p>
          <a:p>
            <a:pPr lvl="1"/>
            <a:r>
              <a:rPr lang="en-US" altLang="en-US" dirty="0" smtClean="0">
                <a:ea typeface="Arial Unicode MS" pitchFamily="34" charset="-122"/>
                <a:cs typeface="ＭＳ Ｐゴシック" pitchFamily="34" charset="-128"/>
              </a:rPr>
              <a:t>Fertility, Education, Retirement, Healthcare</a:t>
            </a:r>
          </a:p>
          <a:p>
            <a:r>
              <a:rPr lang="en-US" altLang="en-US" dirty="0" smtClean="0">
                <a:ea typeface="Arial Unicode MS" pitchFamily="34" charset="-122"/>
                <a:cs typeface="ＭＳ Ｐゴシック" pitchFamily="34" charset="-128"/>
              </a:rPr>
              <a:t>Taiwan in a Global Context			</a:t>
            </a:r>
          </a:p>
          <a:p>
            <a:pPr lvl="1"/>
            <a:endParaRPr lang="en-US" altLang="en-US" dirty="0" smtClean="0">
              <a:ea typeface="ＭＳ Ｐゴシック" pitchFamily="34" charset="-128"/>
              <a:cs typeface="华文黑体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28675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Later Entry and Earlier Exit (</a:t>
            </a:r>
            <a:r>
              <a:rPr lang="en-US" dirty="0"/>
              <a:t>First/Last Age Earning at a Proportion of Peak </a:t>
            </a:r>
            <a:r>
              <a:rPr lang="en-US" dirty="0" smtClean="0"/>
              <a:t>Income)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619399"/>
              </p:ext>
            </p:extLst>
          </p:nvPr>
        </p:nvGraphicFramePr>
        <p:xfrm>
          <a:off x="647700" y="1447800"/>
          <a:ext cx="82867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6291887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Data source: www.ntaacounts.org</a:t>
            </a:r>
            <a:r>
              <a:rPr lang="zh-TW" altLang="en-US" sz="1400" dirty="0" smtClean="0"/>
              <a:t> </a:t>
            </a:r>
            <a:endParaRPr lang="en-US" sz="1400" dirty="0"/>
          </a:p>
        </p:txBody>
      </p:sp>
      <p:sp>
        <p:nvSpPr>
          <p:cNvPr id="3" name="Up-Down Arrow 2"/>
          <p:cNvSpPr/>
          <p:nvPr/>
        </p:nvSpPr>
        <p:spPr>
          <a:xfrm>
            <a:off x="1600200" y="2590800"/>
            <a:ext cx="990600" cy="1905000"/>
          </a:xfrm>
          <a:prstGeom prst="upDownArrow">
            <a:avLst/>
          </a:prstGeom>
          <a:ln w="19050">
            <a:solidFill>
              <a:srgbClr val="FF0000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39</a:t>
            </a:r>
          </a:p>
          <a:p>
            <a:pPr algn="ctr"/>
            <a:r>
              <a:rPr lang="en-US" sz="1600" dirty="0" err="1" smtClean="0"/>
              <a:t>yrs</a:t>
            </a:r>
            <a:endParaRPr lang="en-US" sz="1600" dirty="0"/>
          </a:p>
        </p:txBody>
      </p:sp>
      <p:sp>
        <p:nvSpPr>
          <p:cNvPr id="6" name="Oval 5"/>
          <p:cNvSpPr/>
          <p:nvPr/>
        </p:nvSpPr>
        <p:spPr>
          <a:xfrm>
            <a:off x="5105400" y="1981200"/>
            <a:ext cx="1524016" cy="1066789"/>
          </a:xfrm>
          <a:prstGeom prst="ellipse">
            <a:avLst/>
          </a:prstGeom>
          <a:noFill/>
          <a:ln w="38100"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" name="Up-Down Arrow 6"/>
          <p:cNvSpPr/>
          <p:nvPr/>
        </p:nvSpPr>
        <p:spPr>
          <a:xfrm>
            <a:off x="7239000" y="2895603"/>
            <a:ext cx="914424" cy="1600197"/>
          </a:xfrm>
          <a:prstGeom prst="upDownArrow">
            <a:avLst/>
          </a:prstGeom>
          <a:ln w="19050">
            <a:solidFill>
              <a:srgbClr val="FF0000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/>
              <a:t>33</a:t>
            </a:r>
          </a:p>
          <a:p>
            <a:pPr algn="ctr"/>
            <a:r>
              <a:rPr lang="en-US" sz="1800" dirty="0" err="1" smtClean="0"/>
              <a:t>yrs</a:t>
            </a:r>
            <a:endParaRPr lang="en-US" sz="18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964618"/>
              </p:ext>
            </p:extLst>
          </p:nvPr>
        </p:nvGraphicFramePr>
        <p:xfrm>
          <a:off x="2136775" y="1025525"/>
          <a:ext cx="4949825" cy="437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4" name="Chart" r:id="rId4" imgW="7258113" imgH="6410283" progId="Excel.Chart.8">
                  <p:embed/>
                </p:oleObj>
              </mc:Choice>
              <mc:Fallback>
                <p:oleObj name="Chart" r:id="rId4" imgW="7258113" imgH="6410283" progId="Excel.Char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775" y="1025525"/>
                        <a:ext cx="4949825" cy="437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Rectangle 3"/>
          <p:cNvSpPr>
            <a:spLocks noChangeArrowheads="1"/>
          </p:cNvSpPr>
          <p:nvPr/>
        </p:nvSpPr>
        <p:spPr bwMode="auto">
          <a:xfrm>
            <a:off x="76200" y="1447800"/>
            <a:ext cx="2057400" cy="2308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ＭＳ Ｐゴシック" pitchFamily="34" charset="-128"/>
              </a:defRPr>
            </a:lvl1pPr>
            <a:lvl2pPr marL="742950" indent="-285750">
              <a:spcBef>
                <a:spcPts val="600"/>
              </a:spcBef>
              <a:buClr>
                <a:schemeClr val="accent1"/>
              </a:buClr>
              <a:buFont typeface="Verdana" pitchFamily="34" charset="0"/>
              <a:buChar char="◦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2pPr>
            <a:lvl3pPr marL="1143000" indent="-228600">
              <a:spcBef>
                <a:spcPts val="600"/>
              </a:spcBef>
              <a:buClr>
                <a:schemeClr val="accent2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3pPr>
            <a:lvl4pPr marL="1600200" indent="-228600">
              <a:spcBef>
                <a:spcPts val="600"/>
              </a:spcBef>
              <a:buClr>
                <a:srgbClr val="C32D2E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4pPr>
            <a:lvl5pPr marL="2057400" indent="-228600">
              <a:spcBef>
                <a:spcPts val="600"/>
              </a:spcBef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1800" b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Asset-based reallocations and public transfers have increased over time; familial transfers have declined precipitously.</a:t>
            </a:r>
          </a:p>
        </p:txBody>
      </p:sp>
      <p:sp>
        <p:nvSpPr>
          <p:cNvPr id="23558" name="Rectangle 4"/>
          <p:cNvSpPr>
            <a:spLocks noChangeArrowheads="1"/>
          </p:cNvSpPr>
          <p:nvPr/>
        </p:nvSpPr>
        <p:spPr bwMode="auto">
          <a:xfrm>
            <a:off x="7239000" y="4950922"/>
            <a:ext cx="1714500" cy="14779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ＭＳ Ｐゴシック" pitchFamily="34" charset="-128"/>
              </a:defRPr>
            </a:lvl1pPr>
            <a:lvl2pPr marL="742950" indent="-285750">
              <a:spcBef>
                <a:spcPts val="600"/>
              </a:spcBef>
              <a:buClr>
                <a:schemeClr val="accent1"/>
              </a:buClr>
              <a:buFont typeface="Verdana" pitchFamily="34" charset="0"/>
              <a:buChar char="◦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2pPr>
            <a:lvl3pPr marL="1143000" indent="-228600">
              <a:spcBef>
                <a:spcPts val="600"/>
              </a:spcBef>
              <a:buClr>
                <a:schemeClr val="accent2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3pPr>
            <a:lvl4pPr marL="1600200" indent="-228600">
              <a:spcBef>
                <a:spcPts val="600"/>
              </a:spcBef>
              <a:buClr>
                <a:srgbClr val="C32D2E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4pPr>
            <a:lvl5pPr marL="2057400" indent="-228600">
              <a:spcBef>
                <a:spcPts val="600"/>
              </a:spcBef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>
                <a:latin typeface="Tahoma" pitchFamily="34" charset="0"/>
                <a:ea typeface="黑体" pitchFamily="49" charset="-122"/>
                <a:cs typeface="Arial" pitchFamily="34" charset="0"/>
              </a:rPr>
              <a:t>NHI began in 1995; net public transfers increased.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6291887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Source: www.ntaacounts.org</a:t>
            </a:r>
            <a:r>
              <a:rPr lang="zh-TW" altLang="en-US" sz="1400" dirty="0" smtClean="0"/>
              <a:t>  </a:t>
            </a:r>
            <a:r>
              <a:rPr lang="en-US" altLang="zh-TW" sz="1400" dirty="0" smtClean="0"/>
              <a:t>Andrew Mason</a:t>
            </a:r>
            <a:endParaRPr lang="en-US" sz="14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143250" y="4018234"/>
            <a:ext cx="571500" cy="914400"/>
          </a:xfrm>
          <a:prstGeom prst="line">
            <a:avLst/>
          </a:prstGeom>
          <a:ln w="19050">
            <a:solidFill>
              <a:srgbClr val="C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124200" y="1981200"/>
            <a:ext cx="1371600" cy="2286000"/>
          </a:xfrm>
          <a:prstGeom prst="line">
            <a:avLst/>
          </a:prstGeom>
          <a:ln w="19050">
            <a:solidFill>
              <a:srgbClr val="C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895600" y="4114800"/>
            <a:ext cx="533400" cy="0"/>
          </a:xfrm>
          <a:prstGeom prst="line">
            <a:avLst/>
          </a:prstGeom>
          <a:ln w="19050">
            <a:solidFill>
              <a:srgbClr val="C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76800" y="3657600"/>
            <a:ext cx="954024" cy="1275033"/>
          </a:xfrm>
          <a:prstGeom prst="line">
            <a:avLst/>
          </a:prstGeom>
          <a:ln w="19050">
            <a:solidFill>
              <a:srgbClr val="00B0F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3200400" y="3657600"/>
            <a:ext cx="1600200" cy="0"/>
          </a:xfrm>
          <a:prstGeom prst="line">
            <a:avLst/>
          </a:prstGeom>
          <a:ln w="19050">
            <a:solidFill>
              <a:srgbClr val="00B0F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876800" y="3048000"/>
            <a:ext cx="381000" cy="609600"/>
          </a:xfrm>
          <a:prstGeom prst="line">
            <a:avLst/>
          </a:prstGeom>
          <a:ln w="19050">
            <a:solidFill>
              <a:srgbClr val="00B0F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8" name="Object 2"/>
          <p:cNvGraphicFramePr>
            <a:graphicFrameLocks noChangeAspect="1"/>
          </p:cNvGraphicFramePr>
          <p:nvPr/>
        </p:nvGraphicFramePr>
        <p:xfrm>
          <a:off x="2189163" y="1025525"/>
          <a:ext cx="4949825" cy="436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4" name="Chart" r:id="rId4" imgW="7258113" imgH="6410283" progId="Excel.Chart.8">
                  <p:embed/>
                </p:oleObj>
              </mc:Choice>
              <mc:Fallback>
                <p:oleObj name="Chart" r:id="rId4" imgW="7258113" imgH="6410283" progId="Excel.Char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9163" y="1025525"/>
                        <a:ext cx="4949825" cy="436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AutoShape 3"/>
          <p:cNvSpPr>
            <a:spLocks/>
          </p:cNvSpPr>
          <p:nvPr/>
        </p:nvSpPr>
        <p:spPr bwMode="auto">
          <a:xfrm>
            <a:off x="228600" y="1905000"/>
            <a:ext cx="1604963" cy="1200150"/>
          </a:xfrm>
          <a:prstGeom prst="borderCallout1">
            <a:avLst>
              <a:gd name="adj1" fmla="val 12352"/>
              <a:gd name="adj2" fmla="val 103560"/>
              <a:gd name="adj3" fmla="val 101370"/>
              <a:gd name="adj4" fmla="val 122551"/>
            </a:avLst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ＭＳ Ｐゴシック" pitchFamily="34" charset="-128"/>
              </a:defRPr>
            </a:lvl1pPr>
            <a:lvl2pPr marL="742950" indent="-285750">
              <a:spcBef>
                <a:spcPts val="600"/>
              </a:spcBef>
              <a:buClr>
                <a:schemeClr val="accent1"/>
              </a:buClr>
              <a:buFont typeface="Verdana" pitchFamily="34" charset="0"/>
              <a:buChar char="◦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2pPr>
            <a:lvl3pPr marL="1143000" indent="-228600">
              <a:spcBef>
                <a:spcPts val="600"/>
              </a:spcBef>
              <a:buClr>
                <a:schemeClr val="accent2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3pPr>
            <a:lvl4pPr marL="1600200" indent="-228600">
              <a:spcBef>
                <a:spcPts val="600"/>
              </a:spcBef>
              <a:buClr>
                <a:srgbClr val="C32D2E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4pPr>
            <a:lvl5pPr marL="2057400" indent="-228600">
              <a:spcBef>
                <a:spcPts val="600"/>
              </a:spcBef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1800" b="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65-year-olds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1800" b="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67% assets, 2% public, 32% private</a:t>
            </a:r>
          </a:p>
        </p:txBody>
      </p:sp>
      <p:sp>
        <p:nvSpPr>
          <p:cNvPr id="21510" name="AutoShape 4"/>
          <p:cNvSpPr>
            <a:spLocks/>
          </p:cNvSpPr>
          <p:nvPr/>
        </p:nvSpPr>
        <p:spPr bwMode="auto">
          <a:xfrm>
            <a:off x="6477000" y="5486400"/>
            <a:ext cx="1604963" cy="1200150"/>
          </a:xfrm>
          <a:prstGeom prst="borderCallout1">
            <a:avLst>
              <a:gd name="adj1" fmla="val 12352"/>
              <a:gd name="adj2" fmla="val -3560"/>
              <a:gd name="adj3" fmla="val 9435"/>
              <a:gd name="adj4" fmla="val -20773"/>
            </a:avLst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ＭＳ Ｐゴシック" pitchFamily="34" charset="-128"/>
              </a:defRPr>
            </a:lvl1pPr>
            <a:lvl2pPr marL="742950" indent="-285750">
              <a:spcBef>
                <a:spcPts val="600"/>
              </a:spcBef>
              <a:buClr>
                <a:schemeClr val="accent1"/>
              </a:buClr>
              <a:buFont typeface="Verdana" pitchFamily="34" charset="0"/>
              <a:buChar char="◦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2pPr>
            <a:lvl3pPr marL="1143000" indent="-228600">
              <a:spcBef>
                <a:spcPts val="600"/>
              </a:spcBef>
              <a:buClr>
                <a:schemeClr val="accent2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3pPr>
            <a:lvl4pPr marL="1600200" indent="-228600">
              <a:spcBef>
                <a:spcPts val="600"/>
              </a:spcBef>
              <a:buClr>
                <a:srgbClr val="C32D2E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4pPr>
            <a:lvl5pPr marL="2057400" indent="-228600">
              <a:spcBef>
                <a:spcPts val="600"/>
              </a:spcBef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1800" b="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85-year-olds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1800" b="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23% assets, 39% public, 38% private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6291887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Source: www.ntaacounts.org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Andrew Mason</a:t>
            </a:r>
            <a:endParaRPr lang="en-US" sz="1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1843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4578706"/>
              </p:ext>
            </p:extLst>
          </p:nvPr>
        </p:nvGraphicFramePr>
        <p:xfrm>
          <a:off x="0" y="1371600"/>
          <a:ext cx="8769350" cy="550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5" name="Worksheet" r:id="rId5" imgW="8769808" imgH="5503059" progId="Excel.Sheet.8">
                  <p:embed/>
                </p:oleObj>
              </mc:Choice>
              <mc:Fallback>
                <p:oleObj name="Worksheet" r:id="rId5" imgW="8769808" imgH="5503059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371600"/>
                        <a:ext cx="8769350" cy="550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Title 1"/>
          <p:cNvSpPr txBox="1">
            <a:spLocks/>
          </p:cNvSpPr>
          <p:nvPr/>
        </p:nvSpPr>
        <p:spPr bwMode="auto">
          <a:xfrm>
            <a:off x="304800" y="-11113"/>
            <a:ext cx="8637588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ＭＳ Ｐゴシック" pitchFamily="34" charset="-128"/>
              </a:defRPr>
            </a:lvl1pPr>
            <a:lvl2pPr marL="639763" indent="-236538">
              <a:spcBef>
                <a:spcPts val="600"/>
              </a:spcBef>
              <a:buClr>
                <a:schemeClr val="accent1"/>
              </a:buClr>
              <a:buFont typeface="Verdana" pitchFamily="34" charset="0"/>
              <a:buChar char="◦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2pPr>
            <a:lvl3pPr marL="885825" indent="-228600">
              <a:spcBef>
                <a:spcPts val="600"/>
              </a:spcBef>
              <a:buClr>
                <a:schemeClr val="accent2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3pPr>
            <a:lvl4pPr marL="1096963" indent="-173038">
              <a:spcBef>
                <a:spcPts val="600"/>
              </a:spcBef>
              <a:buClr>
                <a:srgbClr val="C32D2E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4pPr>
            <a:lvl5pPr marL="1296988" indent="-182563">
              <a:spcBef>
                <a:spcPts val="600"/>
              </a:spcBef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5pPr>
            <a:lvl6pPr marL="1754188" indent="-1825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6pPr>
            <a:lvl7pPr marL="2211388" indent="-1825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7pPr>
            <a:lvl8pPr marL="2668588" indent="-1825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8pPr>
            <a:lvl9pPr marL="3125788" indent="-1825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400" b="1">
                <a:solidFill>
                  <a:schemeClr val="tx1"/>
                </a:solidFill>
                <a:latin typeface="Calibri" pitchFamily="34" charset="0"/>
                <a:ea typeface="Arial Unicode MS" pitchFamily="34" charset="-122"/>
                <a:cs typeface="华文黑体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>
              <a:solidFill>
                <a:schemeClr val="tx2"/>
              </a:solidFill>
              <a:ea typeface="黑体" pitchFamily="49" charset="-122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7700" y="274638"/>
            <a:ext cx="828675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Life-cycle Consumption and </a:t>
            </a:r>
            <a:r>
              <a:rPr lang="en-US" dirty="0" smtClean="0"/>
              <a:t>Income</a:t>
            </a:r>
            <a:br>
              <a:rPr lang="en-US" dirty="0" smtClean="0"/>
            </a:br>
            <a:r>
              <a:rPr lang="en-US" dirty="0" smtClean="0"/>
              <a:t>US 2000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Age Structure (2012-2060)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6291887"/>
            <a:ext cx="7315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Data source: </a:t>
            </a:r>
            <a:r>
              <a:rPr lang="zh-TW" altLang="en-US" sz="1400" dirty="0" smtClean="0"/>
              <a:t>行政院經濟建設委員會</a:t>
            </a:r>
            <a:r>
              <a:rPr lang="en-US" altLang="zh-CN" sz="1400" dirty="0"/>
              <a:t>《</a:t>
            </a:r>
            <a:r>
              <a:rPr lang="zh-TW" altLang="en-US" sz="1400" dirty="0" smtClean="0"/>
              <a:t>中華民國 </a:t>
            </a:r>
            <a:r>
              <a:rPr lang="en-US" altLang="zh-TW" sz="1400" dirty="0" smtClean="0"/>
              <a:t>2012 </a:t>
            </a:r>
            <a:r>
              <a:rPr lang="zh-TW" altLang="en-US" sz="1400" dirty="0" smtClean="0"/>
              <a:t>年至 </a:t>
            </a:r>
            <a:r>
              <a:rPr lang="en-US" altLang="zh-TW" sz="1400" dirty="0" smtClean="0"/>
              <a:t>2060 </a:t>
            </a:r>
            <a:r>
              <a:rPr lang="zh-TW" altLang="en-US" sz="1400" dirty="0" smtClean="0"/>
              <a:t>年人口推計</a:t>
            </a:r>
            <a:r>
              <a:rPr lang="en-US" altLang="zh-CN" sz="1400" dirty="0" smtClean="0"/>
              <a:t>》</a:t>
            </a:r>
            <a:r>
              <a:rPr lang="zh-TW" altLang="en-US" sz="1400" dirty="0" smtClean="0"/>
              <a:t> </a:t>
            </a:r>
            <a:endParaRPr lang="en-US" sz="1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9690244"/>
              </p:ext>
            </p:extLst>
          </p:nvPr>
        </p:nvGraphicFramePr>
        <p:xfrm>
          <a:off x="647700" y="1447800"/>
          <a:ext cx="4114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8445862"/>
              </p:ext>
            </p:extLst>
          </p:nvPr>
        </p:nvGraphicFramePr>
        <p:xfrm>
          <a:off x="4845575" y="1433349"/>
          <a:ext cx="4114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4571942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Age Structure (2012-2060)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6291887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Data source: </a:t>
            </a:r>
            <a:r>
              <a:rPr lang="zh-TW" altLang="en-US" sz="1400" dirty="0" smtClean="0"/>
              <a:t>行政院經濟建設委員會</a:t>
            </a:r>
            <a:r>
              <a:rPr lang="en-US" altLang="zh-CN" sz="1400" dirty="0"/>
              <a:t>《</a:t>
            </a:r>
            <a:r>
              <a:rPr lang="zh-TW" altLang="en-US" sz="1400" dirty="0" smtClean="0"/>
              <a:t>中華民國 </a:t>
            </a:r>
            <a:r>
              <a:rPr lang="en-US" altLang="zh-TW" sz="1400" dirty="0" smtClean="0"/>
              <a:t>2012 </a:t>
            </a:r>
            <a:r>
              <a:rPr lang="zh-TW" altLang="en-US" sz="1400" dirty="0" smtClean="0"/>
              <a:t>年至 </a:t>
            </a:r>
            <a:r>
              <a:rPr lang="en-US" altLang="zh-TW" sz="1400" dirty="0" smtClean="0"/>
              <a:t>2060 </a:t>
            </a:r>
            <a:r>
              <a:rPr lang="zh-TW" altLang="en-US" sz="1400" dirty="0" smtClean="0"/>
              <a:t>年人口推計</a:t>
            </a:r>
            <a:r>
              <a:rPr lang="en-US" altLang="zh-CN" sz="1400" dirty="0" smtClean="0"/>
              <a:t>》</a:t>
            </a:r>
            <a:r>
              <a:rPr lang="zh-TW" altLang="en-US" sz="1400" dirty="0" smtClean="0"/>
              <a:t> </a:t>
            </a:r>
            <a:endParaRPr lang="en-US" sz="1400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3484092"/>
              </p:ext>
            </p:extLst>
          </p:nvPr>
        </p:nvGraphicFramePr>
        <p:xfrm>
          <a:off x="649224" y="1444752"/>
          <a:ext cx="4114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4788254"/>
              </p:ext>
            </p:extLst>
          </p:nvPr>
        </p:nvGraphicFramePr>
        <p:xfrm>
          <a:off x="4846320" y="1444752"/>
          <a:ext cx="4114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928427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Very Challenging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Combining demographic and life cycle factors together suggests a very challenging future</a:t>
            </a:r>
          </a:p>
          <a:p>
            <a:pPr lvl="1"/>
            <a:r>
              <a:rPr lang="en-US" dirty="0" smtClean="0"/>
              <a:t>Later entry, earlier exit: less savings</a:t>
            </a:r>
          </a:p>
          <a:p>
            <a:pPr lvl="1"/>
            <a:r>
              <a:rPr lang="en-US" dirty="0" smtClean="0"/>
              <a:t>Increase in overall consumption</a:t>
            </a:r>
          </a:p>
          <a:p>
            <a:pPr lvl="1"/>
            <a:r>
              <a:rPr lang="en-US" dirty="0" smtClean="0"/>
              <a:t>More spending on education</a:t>
            </a:r>
          </a:p>
          <a:p>
            <a:pPr lvl="1"/>
            <a:r>
              <a:rPr lang="en-US" dirty="0" smtClean="0"/>
              <a:t>More spending on healthcare</a:t>
            </a:r>
          </a:p>
          <a:p>
            <a:pPr lvl="1"/>
            <a:r>
              <a:rPr lang="en-US" dirty="0" smtClean="0"/>
              <a:t>More need for old age support</a:t>
            </a:r>
          </a:p>
          <a:p>
            <a:pPr lvl="1"/>
            <a:r>
              <a:rPr lang="en-US" dirty="0" smtClean="0"/>
              <a:t>Higher burden on younger generation</a:t>
            </a:r>
          </a:p>
          <a:p>
            <a:pPr lvl="1"/>
            <a:r>
              <a:rPr lang="en-US" dirty="0" smtClean="0"/>
              <a:t>More pressure on fertility?</a:t>
            </a:r>
          </a:p>
        </p:txBody>
      </p:sp>
    </p:spTree>
    <p:extLst>
      <p:ext uri="{BB962C8B-B14F-4D97-AF65-F5344CB8AC3E}">
        <p14:creationId xmlns:p14="http://schemas.microsoft.com/office/powerpoint/2010/main" val="362651690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Welfare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286751" cy="4800600"/>
          </a:xfrm>
        </p:spPr>
        <p:txBody>
          <a:bodyPr/>
          <a:lstStyle/>
          <a:p>
            <a:r>
              <a:rPr lang="en-US" dirty="0" smtClean="0"/>
              <a:t>Retirement benefits</a:t>
            </a:r>
          </a:p>
          <a:p>
            <a:r>
              <a:rPr lang="en-US" dirty="0" smtClean="0"/>
              <a:t>Healthcare</a:t>
            </a:r>
          </a:p>
          <a:p>
            <a:r>
              <a:rPr lang="en-US" dirty="0" smtClean="0"/>
              <a:t>Social safety net</a:t>
            </a:r>
          </a:p>
          <a:p>
            <a:r>
              <a:rPr lang="en-US" dirty="0" smtClean="0"/>
              <a:t>Boosting fertility</a:t>
            </a:r>
          </a:p>
          <a:p>
            <a:r>
              <a:rPr lang="en-US" dirty="0" smtClean="0"/>
              <a:t>Investment in education</a:t>
            </a:r>
          </a:p>
          <a:p>
            <a:r>
              <a:rPr lang="en-US" dirty="0" smtClean="0"/>
              <a:t>……</a:t>
            </a:r>
            <a:endParaRPr lang="en-US" dirty="0"/>
          </a:p>
          <a:p>
            <a:r>
              <a:rPr lang="en-US" dirty="0" smtClean="0"/>
              <a:t>More public transfer </a:t>
            </a:r>
          </a:p>
          <a:p>
            <a:r>
              <a:rPr lang="en-US" dirty="0" smtClean="0"/>
              <a:t>Higher tax?</a:t>
            </a:r>
          </a:p>
        </p:txBody>
      </p:sp>
    </p:spTree>
    <p:extLst>
      <p:ext uri="{BB962C8B-B14F-4D97-AF65-F5344CB8AC3E}">
        <p14:creationId xmlns:p14="http://schemas.microsoft.com/office/powerpoint/2010/main" val="169209830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28675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Population is Destiny</a:t>
            </a:r>
            <a:endParaRPr lang="en-US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47700" y="1447800"/>
            <a:ext cx="8286750" cy="4800600"/>
          </a:xfrm>
        </p:spPr>
        <p:txBody>
          <a:bodyPr/>
          <a:lstStyle/>
          <a:p>
            <a:r>
              <a:rPr lang="en-US" altLang="en-US" dirty="0" smtClean="0">
                <a:ea typeface="Arial Unicode MS" pitchFamily="34" charset="-122"/>
                <a:cs typeface="ＭＳ Ｐゴシック" pitchFamily="34" charset="-128"/>
              </a:rPr>
              <a:t>Population momentum</a:t>
            </a:r>
          </a:p>
          <a:p>
            <a:pPr lvl="1"/>
            <a:r>
              <a:rPr lang="en-US" altLang="en-US" dirty="0" smtClean="0">
                <a:ea typeface="Arial Unicode MS" pitchFamily="34" charset="-122"/>
                <a:cs typeface="华文黑体"/>
              </a:rPr>
              <a:t>the current trends will continue before it can be reversed</a:t>
            </a:r>
          </a:p>
          <a:p>
            <a:r>
              <a:rPr lang="en-US" altLang="en-US" dirty="0" smtClean="0">
                <a:ea typeface="Arial Unicode MS" pitchFamily="34" charset="-122"/>
                <a:cs typeface="ＭＳ Ｐゴシック" pitchFamily="34" charset="-128"/>
              </a:rPr>
              <a:t>Demographic dividends</a:t>
            </a:r>
          </a:p>
          <a:p>
            <a:pPr lvl="1"/>
            <a:r>
              <a:rPr lang="en-US" altLang="en-US" dirty="0" smtClean="0">
                <a:ea typeface="Arial Unicode MS" pitchFamily="34" charset="-122"/>
                <a:cs typeface="华文黑体"/>
              </a:rPr>
              <a:t>Demography is among key factors behind economic development</a:t>
            </a:r>
          </a:p>
          <a:p>
            <a:pPr lvl="1"/>
            <a:r>
              <a:rPr lang="en-US" altLang="en-US" dirty="0" smtClean="0">
                <a:ea typeface="Arial Unicode MS" pitchFamily="34" charset="-122"/>
                <a:cs typeface="ＭＳ Ｐゴシック" pitchFamily="34" charset="-128"/>
              </a:rPr>
              <a:t>Demographic burdens</a:t>
            </a:r>
          </a:p>
          <a:p>
            <a:r>
              <a:rPr lang="en-US" dirty="0" smtClean="0"/>
              <a:t>Taiwan is not alone</a:t>
            </a:r>
          </a:p>
          <a:p>
            <a:pPr lvl="1"/>
            <a:r>
              <a:rPr lang="en-US" dirty="0" smtClean="0"/>
              <a:t>Taiwan is following Japan</a:t>
            </a:r>
          </a:p>
          <a:p>
            <a:pPr lvl="1"/>
            <a:r>
              <a:rPr lang="en-US" dirty="0" smtClean="0"/>
              <a:t>S. Korea, Singapore, HK</a:t>
            </a:r>
          </a:p>
          <a:p>
            <a:pPr lvl="1"/>
            <a:r>
              <a:rPr lang="en-US" dirty="0" smtClean="0"/>
              <a:t>Mainland China</a:t>
            </a:r>
          </a:p>
          <a:p>
            <a:pPr lvl="1"/>
            <a:endParaRPr lang="en-US" altLang="en-US" dirty="0" smtClean="0">
              <a:ea typeface="Arial Unicode MS" pitchFamily="34" charset="-122"/>
              <a:cs typeface="ＭＳ Ｐゴシック" pitchFamily="34" charset="-12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90701235"/>
              </p:ext>
            </p:extLst>
          </p:nvPr>
        </p:nvGraphicFramePr>
        <p:xfrm>
          <a:off x="3962400" y="2971800"/>
          <a:ext cx="5638800" cy="347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V="1">
            <a:off x="6608174" y="3848100"/>
            <a:ext cx="4572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6710282" y="4495800"/>
            <a:ext cx="710184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355190" y="4800600"/>
            <a:ext cx="710184" cy="419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867400" y="4847145"/>
            <a:ext cx="0" cy="495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28675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Pace of Aging, Selected Countries</a:t>
            </a:r>
          </a:p>
        </p:txBody>
      </p:sp>
      <p:graphicFrame>
        <p:nvGraphicFramePr>
          <p:cNvPr id="8" name="Chart Placeholder 7"/>
          <p:cNvGraphicFramePr>
            <a:graphicFrameLocks noGrp="1"/>
          </p:cNvGraphicFramePr>
          <p:nvPr>
            <p:ph idx="1"/>
          </p:nvPr>
        </p:nvGraphicFramePr>
        <p:xfrm>
          <a:off x="647700" y="1447800"/>
          <a:ext cx="82867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3429000" y="6019800"/>
            <a:ext cx="571500" cy="1524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100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6108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28675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Taiwan’s Fertility Crisis (TFR)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901028"/>
              </p:ext>
            </p:extLst>
          </p:nvPr>
        </p:nvGraphicFramePr>
        <p:xfrm>
          <a:off x="647700" y="1447800"/>
          <a:ext cx="82867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6291887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Source: </a:t>
            </a:r>
            <a:r>
              <a:rPr lang="en-US" altLang="zh-CN" sz="1400" i="1" dirty="0" smtClean="0"/>
              <a:t>Statistical Yearbook of Interior</a:t>
            </a:r>
            <a:endParaRPr lang="en-US" sz="1400" i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A Dire Strait?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Demographic situation across the strait is not much better, and is worse in several aspects.</a:t>
            </a:r>
          </a:p>
          <a:p>
            <a:r>
              <a:rPr lang="en-US" dirty="0" smtClean="0"/>
              <a:t>Taiwan certainly has, and is expected to continue having some competitive advantages.</a:t>
            </a:r>
          </a:p>
          <a:p>
            <a:r>
              <a:rPr lang="en-US" dirty="0" smtClean="0"/>
              <a:t>A more flexible immigration policy might be necessary, but comes with political implications.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74507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14600"/>
            <a:ext cx="8286750" cy="1143000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Thank you!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Taiwan’s Fertility Crisis (Monthly Births)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331634"/>
              </p:ext>
            </p:extLst>
          </p:nvPr>
        </p:nvGraphicFramePr>
        <p:xfrm>
          <a:off x="647700" y="1447800"/>
          <a:ext cx="82867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6291887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Source: </a:t>
            </a:r>
            <a:r>
              <a:rPr lang="en-US" altLang="zh-CN" sz="1400" i="1" dirty="0" smtClean="0"/>
              <a:t>Statistical Yearbook of Interior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125165058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28675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Taiwan’s Fertility Future (Projections)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6291887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Data source: </a:t>
            </a:r>
            <a:r>
              <a:rPr lang="zh-TW" altLang="en-US" sz="1400" dirty="0" smtClean="0"/>
              <a:t>行政院經濟建設委員會</a:t>
            </a:r>
            <a:r>
              <a:rPr lang="en-US" altLang="zh-CN" sz="1400" dirty="0"/>
              <a:t>《</a:t>
            </a:r>
            <a:r>
              <a:rPr lang="zh-TW" altLang="en-US" sz="1400" dirty="0" smtClean="0"/>
              <a:t>中華民國 </a:t>
            </a:r>
            <a:r>
              <a:rPr lang="en-US" altLang="zh-TW" sz="1400" dirty="0" smtClean="0"/>
              <a:t>2012 </a:t>
            </a:r>
            <a:r>
              <a:rPr lang="zh-TW" altLang="en-US" sz="1400" dirty="0" smtClean="0"/>
              <a:t>年至 </a:t>
            </a:r>
            <a:r>
              <a:rPr lang="en-US" altLang="zh-TW" sz="1400" dirty="0" smtClean="0"/>
              <a:t>2060 </a:t>
            </a:r>
            <a:r>
              <a:rPr lang="zh-TW" altLang="en-US" sz="1400" dirty="0" smtClean="0"/>
              <a:t>年人口推計</a:t>
            </a:r>
            <a:r>
              <a:rPr lang="en-US" altLang="zh-CN" sz="1400" dirty="0" smtClean="0"/>
              <a:t>》</a:t>
            </a:r>
            <a:r>
              <a:rPr lang="zh-TW" altLang="en-US" sz="1400" dirty="0" smtClean="0"/>
              <a:t> </a:t>
            </a:r>
            <a:endParaRPr lang="en-US" sz="14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2957839"/>
              </p:ext>
            </p:extLst>
          </p:nvPr>
        </p:nvGraphicFramePr>
        <p:xfrm>
          <a:off x="647700" y="1447800"/>
          <a:ext cx="82867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786"/>
            <a:ext cx="9144000" cy="6857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0" y="5943600"/>
            <a:ext cx="5334000" cy="533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Taiwan’s Fertility Future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86200" y="6362700"/>
            <a:ext cx="5410200" cy="457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964305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mbria" pitchFamily="18" charset="0"/>
                <a:ea typeface="Arial Unicode MS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64305"/>
                </a:solidFill>
                <a:latin typeface="Cambria" panose="02040503050406030204" pitchFamily="18" charset="0"/>
                <a:ea typeface="Arial Unicode MS" panose="020B060402020202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64305"/>
                </a:solidFill>
                <a:latin typeface="Cambria" panose="02040503050406030204" pitchFamily="18" charset="0"/>
                <a:ea typeface="Arial Unicode MS" panose="020B060402020202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64305"/>
                </a:solidFill>
                <a:latin typeface="Cambria" panose="02040503050406030204" pitchFamily="18" charset="0"/>
                <a:ea typeface="Arial Unicode MS" panose="020B060402020202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64305"/>
                </a:solidFill>
                <a:latin typeface="Cambria" panose="02040503050406030204" pitchFamily="18" charset="0"/>
                <a:ea typeface="Arial Unicode MS" panose="020B0604020202020204" pitchFamily="34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-128"/>
                <a:cs typeface="ＭＳ Ｐゴシック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-128"/>
                <a:cs typeface="ＭＳ Ｐゴシック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-128"/>
                <a:cs typeface="ＭＳ Ｐゴシック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en-US" sz="1200" dirty="0" smtClean="0">
                <a:solidFill>
                  <a:schemeClr val="tx1"/>
                </a:solidFill>
                <a:effectLst/>
              </a:rPr>
              <a:t>Source: </a:t>
            </a:r>
            <a:r>
              <a:rPr lang="en-US" sz="1200" dirty="0" err="1" smtClean="0">
                <a:solidFill>
                  <a:schemeClr val="tx1"/>
                </a:solidFill>
                <a:effectLst/>
              </a:rPr>
              <a:t>Myrskylä</a:t>
            </a:r>
            <a:r>
              <a:rPr lang="en-US" sz="1200" dirty="0" smtClean="0">
                <a:solidFill>
                  <a:schemeClr val="tx1"/>
                </a:solidFill>
                <a:effectLst/>
              </a:rPr>
              <a:t> et al. 2013</a:t>
            </a:r>
            <a:endParaRPr lang="en-US" sz="1200" dirty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5786100"/>
              </p:ext>
            </p:extLst>
          </p:nvPr>
        </p:nvGraphicFramePr>
        <p:xfrm>
          <a:off x="1752600" y="1143000"/>
          <a:ext cx="7467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Rectangle 5"/>
          <p:cNvSpPr/>
          <p:nvPr/>
        </p:nvSpPr>
        <p:spPr>
          <a:xfrm>
            <a:off x="4724400" y="4419600"/>
            <a:ext cx="2133600" cy="1219200"/>
          </a:xfrm>
          <a:prstGeom prst="rect">
            <a:avLst/>
          </a:prstGeom>
          <a:noFill/>
          <a:ln w="635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P spid="6" grpId="0" animBg="1"/>
      <p:bldP spid="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28675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Low Fertility Trap</a:t>
            </a:r>
            <a:endParaRPr lang="en-US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47700" y="1447800"/>
            <a:ext cx="8286750" cy="4800600"/>
          </a:xfrm>
        </p:spPr>
        <p:txBody>
          <a:bodyPr/>
          <a:lstStyle/>
          <a:p>
            <a:r>
              <a:rPr lang="en-US" altLang="en-US" dirty="0" smtClean="0">
                <a:ea typeface="Arial Unicode MS" pitchFamily="34" charset="-122"/>
                <a:cs typeface="ＭＳ Ｐゴシック" pitchFamily="34" charset="-128"/>
              </a:rPr>
              <a:t>After fertility falls below certain level (1.5), it’s very difficult to pull it back</a:t>
            </a:r>
          </a:p>
          <a:p>
            <a:pPr lvl="1"/>
            <a:r>
              <a:rPr lang="en-US" altLang="en-US" dirty="0" smtClean="0">
                <a:ea typeface="Arial Unicode MS" pitchFamily="34" charset="-122"/>
                <a:cs typeface="华文黑体"/>
              </a:rPr>
              <a:t>Examples: Japan, Italy, Spain…</a:t>
            </a:r>
          </a:p>
          <a:p>
            <a:r>
              <a:rPr lang="en-US" altLang="en-US" dirty="0" smtClean="0">
                <a:ea typeface="Arial Unicode MS" pitchFamily="34" charset="-122"/>
                <a:cs typeface="ＭＳ Ｐゴシック" pitchFamily="34" charset="-128"/>
              </a:rPr>
              <a:t>Demographic, social, economical, and political</a:t>
            </a:r>
          </a:p>
          <a:p>
            <a:pPr lvl="1"/>
            <a:r>
              <a:rPr lang="en-US" altLang="en-US" dirty="0" smtClean="0">
                <a:ea typeface="Arial Unicode MS" pitchFamily="34" charset="-122"/>
                <a:cs typeface="华文黑体"/>
              </a:rPr>
              <a:t>Calculated choice, competitive pressure and individualism </a:t>
            </a:r>
          </a:p>
          <a:p>
            <a:pPr lvl="1"/>
            <a:r>
              <a:rPr lang="en-US" altLang="en-US" dirty="0" smtClean="0">
                <a:ea typeface="Arial Unicode MS" pitchFamily="34" charset="-122"/>
                <a:cs typeface="华文黑体"/>
              </a:rPr>
              <a:t>Confucian culture and low fertility </a:t>
            </a:r>
          </a:p>
          <a:p>
            <a:pPr lvl="1"/>
            <a:r>
              <a:rPr lang="en-US" altLang="en-US" dirty="0" smtClean="0">
                <a:ea typeface="Arial Unicode MS" pitchFamily="34" charset="-122"/>
                <a:cs typeface="华文黑体"/>
              </a:rPr>
              <a:t>Internalization and ideational change</a:t>
            </a:r>
          </a:p>
          <a:p>
            <a:r>
              <a:rPr lang="en-US" altLang="en-US" dirty="0" smtClean="0">
                <a:ea typeface="Arial Unicode MS" pitchFamily="34" charset="-122"/>
                <a:cs typeface="ＭＳ Ｐゴシック" pitchFamily="34" charset="-128"/>
              </a:rPr>
              <a:t>What lies ahead? What can be done?</a:t>
            </a:r>
          </a:p>
          <a:p>
            <a:r>
              <a:rPr lang="en-US" altLang="en-US" dirty="0" smtClean="0">
                <a:ea typeface="Arial Unicode MS" pitchFamily="34" charset="-122"/>
                <a:cs typeface="ＭＳ Ｐゴシック" pitchFamily="34" charset="-128"/>
              </a:rPr>
              <a:t>While there are uncertainties in fertility, rapid aging is a given.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28675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Rapid Aging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6291887"/>
            <a:ext cx="876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Data source: </a:t>
            </a:r>
            <a:r>
              <a:rPr lang="en-US" altLang="zh-CN" sz="1400" i="1" dirty="0" smtClean="0"/>
              <a:t>Statistical Yearbook of Interior, </a:t>
            </a:r>
            <a:r>
              <a:rPr lang="zh-TW" altLang="en-US" sz="1400" dirty="0" smtClean="0"/>
              <a:t>行政院經濟建設委員會</a:t>
            </a:r>
            <a:r>
              <a:rPr lang="en-US" altLang="zh-CN" sz="1400" dirty="0"/>
              <a:t>《</a:t>
            </a:r>
            <a:r>
              <a:rPr lang="zh-TW" altLang="en-US" sz="1400" dirty="0" smtClean="0"/>
              <a:t>中華民國 </a:t>
            </a:r>
            <a:r>
              <a:rPr lang="en-US" altLang="zh-TW" sz="1400" dirty="0" smtClean="0"/>
              <a:t>2012 </a:t>
            </a:r>
            <a:r>
              <a:rPr lang="zh-TW" altLang="en-US" sz="1400" dirty="0" smtClean="0"/>
              <a:t>年至 </a:t>
            </a:r>
            <a:r>
              <a:rPr lang="en-US" altLang="zh-TW" sz="1400" dirty="0" smtClean="0"/>
              <a:t>2060 </a:t>
            </a:r>
            <a:r>
              <a:rPr lang="zh-TW" altLang="en-US" sz="1400" dirty="0" smtClean="0"/>
              <a:t>年人口推計</a:t>
            </a:r>
            <a:r>
              <a:rPr lang="en-US" altLang="zh-CN" sz="1400" dirty="0" smtClean="0"/>
              <a:t>》</a:t>
            </a:r>
            <a:r>
              <a:rPr lang="zh-TW" altLang="en-US" sz="1400" dirty="0" smtClean="0"/>
              <a:t> </a:t>
            </a:r>
            <a:endParaRPr lang="en-US" sz="1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8903421"/>
              </p:ext>
            </p:extLst>
          </p:nvPr>
        </p:nvGraphicFramePr>
        <p:xfrm>
          <a:off x="647700" y="1447800"/>
          <a:ext cx="82867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5181600" y="1600200"/>
            <a:ext cx="0" cy="4234486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Rapid Aging (Population of 65+)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0652232"/>
              </p:ext>
            </p:extLst>
          </p:nvPr>
        </p:nvGraphicFramePr>
        <p:xfrm>
          <a:off x="647700" y="1447800"/>
          <a:ext cx="82867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6291887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Data source: </a:t>
            </a:r>
            <a:r>
              <a:rPr lang="zh-TW" altLang="en-US" sz="1400" dirty="0" smtClean="0"/>
              <a:t>行政院經濟建設委員會</a:t>
            </a:r>
            <a:r>
              <a:rPr lang="en-US" altLang="zh-CN" sz="1400" dirty="0"/>
              <a:t>《</a:t>
            </a:r>
            <a:r>
              <a:rPr lang="zh-TW" altLang="en-US" sz="1400" dirty="0" smtClean="0"/>
              <a:t>中華民國 </a:t>
            </a:r>
            <a:r>
              <a:rPr lang="en-US" altLang="zh-TW" sz="1400" dirty="0" smtClean="0"/>
              <a:t>2012 </a:t>
            </a:r>
            <a:r>
              <a:rPr lang="zh-TW" altLang="en-US" sz="1400" dirty="0" smtClean="0"/>
              <a:t>年至 </a:t>
            </a:r>
            <a:r>
              <a:rPr lang="en-US" altLang="zh-TW" sz="1400" dirty="0" smtClean="0"/>
              <a:t>2060 </a:t>
            </a:r>
            <a:r>
              <a:rPr lang="zh-TW" altLang="en-US" sz="1400" dirty="0" smtClean="0"/>
              <a:t>年人口推計</a:t>
            </a:r>
            <a:r>
              <a:rPr lang="en-US" altLang="zh-CN" sz="1400" dirty="0" smtClean="0"/>
              <a:t>》</a:t>
            </a:r>
            <a:r>
              <a:rPr lang="zh-TW" altLang="en-US" sz="1400" dirty="0" smtClean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0929178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Solstice">
    <a:fillStyleLst>
      <a:solidFill>
        <a:schemeClr val="phClr"/>
      </a:solidFill>
      <a:gradFill rotWithShape="1">
        <a:gsLst>
          <a:gs pos="0">
            <a:schemeClr val="phClr">
              <a:tint val="35000"/>
              <a:satMod val="253000"/>
            </a:schemeClr>
          </a:gs>
          <a:gs pos="50000">
            <a:schemeClr val="phClr">
              <a:tint val="42000"/>
              <a:satMod val="255000"/>
            </a:schemeClr>
          </a:gs>
          <a:gs pos="97000">
            <a:schemeClr val="phClr">
              <a:tint val="53000"/>
              <a:satMod val="260000"/>
            </a:schemeClr>
          </a:gs>
          <a:gs pos="100000">
            <a:schemeClr val="phClr">
              <a:tint val="56000"/>
              <a:satMod val="275000"/>
            </a:schemeClr>
          </a:gs>
        </a:gsLst>
        <a:path path="circle">
          <a:fillToRect l="50000" t="50000" r="50000" b="50000"/>
        </a:path>
      </a:gradFill>
      <a:gradFill rotWithShape="1">
        <a:gsLst>
          <a:gs pos="0">
            <a:schemeClr val="phClr">
              <a:tint val="92000"/>
              <a:satMod val="170000"/>
            </a:schemeClr>
          </a:gs>
          <a:gs pos="15000">
            <a:schemeClr val="phClr">
              <a:tint val="92000"/>
              <a:shade val="99000"/>
              <a:satMod val="170000"/>
            </a:schemeClr>
          </a:gs>
          <a:gs pos="62000">
            <a:schemeClr val="phClr">
              <a:tint val="96000"/>
              <a:shade val="80000"/>
              <a:satMod val="170000"/>
            </a:schemeClr>
          </a:gs>
          <a:gs pos="97000">
            <a:schemeClr val="phClr">
              <a:tint val="98000"/>
              <a:shade val="63000"/>
              <a:satMod val="170000"/>
            </a:schemeClr>
          </a:gs>
          <a:gs pos="100000">
            <a:schemeClr val="phClr">
              <a:shade val="62000"/>
              <a:satMod val="170000"/>
            </a:schemeClr>
          </a:gs>
        </a:gsLst>
        <a:path path="circle">
          <a:fillToRect l="50000" t="50000" r="50000" b="5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phClr">
              <a:shade val="80000"/>
            </a:schemeClr>
          </a:contourClr>
        </a:sp3d>
      </a:effectStyle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60000"/>
              <a:satMod val="355000"/>
            </a:schemeClr>
          </a:gs>
          <a:gs pos="40000">
            <a:schemeClr val="phClr">
              <a:tint val="85000"/>
              <a:satMod val="320000"/>
            </a:schemeClr>
          </a:gs>
          <a:gs pos="100000">
            <a:schemeClr val="phClr">
              <a:shade val="55000"/>
              <a:satMod val="300000"/>
            </a:schemeClr>
          </a:gs>
        </a:gsLst>
        <a:path path="circle">
          <a:fillToRect l="-24500" t="-20000" r="124500" b="120000"/>
        </a:path>
      </a:gradFill>
      <a:blipFill>
        <a:blip xmlns:r="http://schemas.openxmlformats.org/officeDocument/2006/relationships" r:embed="rId1">
          <a:duotone>
            <a:schemeClr val="phClr">
              <a:shade val="9000"/>
              <a:satMod val="300000"/>
            </a:schemeClr>
            <a:schemeClr val="phClr">
              <a:tint val="90000"/>
              <a:satMod val="225000"/>
            </a:schemeClr>
          </a:duotone>
        </a:blip>
        <a:tile tx="0" ty="0" sx="90000" sy="90000" flip="xy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Solstice">
    <a:fillStyleLst>
      <a:solidFill>
        <a:schemeClr val="phClr"/>
      </a:solidFill>
      <a:gradFill rotWithShape="1">
        <a:gsLst>
          <a:gs pos="0">
            <a:schemeClr val="phClr">
              <a:tint val="35000"/>
              <a:satMod val="253000"/>
            </a:schemeClr>
          </a:gs>
          <a:gs pos="50000">
            <a:schemeClr val="phClr">
              <a:tint val="42000"/>
              <a:satMod val="255000"/>
            </a:schemeClr>
          </a:gs>
          <a:gs pos="97000">
            <a:schemeClr val="phClr">
              <a:tint val="53000"/>
              <a:satMod val="260000"/>
            </a:schemeClr>
          </a:gs>
          <a:gs pos="100000">
            <a:schemeClr val="phClr">
              <a:tint val="56000"/>
              <a:satMod val="275000"/>
            </a:schemeClr>
          </a:gs>
        </a:gsLst>
        <a:path path="circle">
          <a:fillToRect l="50000" t="50000" r="50000" b="50000"/>
        </a:path>
      </a:gradFill>
      <a:gradFill rotWithShape="1">
        <a:gsLst>
          <a:gs pos="0">
            <a:schemeClr val="phClr">
              <a:tint val="92000"/>
              <a:satMod val="170000"/>
            </a:schemeClr>
          </a:gs>
          <a:gs pos="15000">
            <a:schemeClr val="phClr">
              <a:tint val="92000"/>
              <a:shade val="99000"/>
              <a:satMod val="170000"/>
            </a:schemeClr>
          </a:gs>
          <a:gs pos="62000">
            <a:schemeClr val="phClr">
              <a:tint val="96000"/>
              <a:shade val="80000"/>
              <a:satMod val="170000"/>
            </a:schemeClr>
          </a:gs>
          <a:gs pos="97000">
            <a:schemeClr val="phClr">
              <a:tint val="98000"/>
              <a:shade val="63000"/>
              <a:satMod val="170000"/>
            </a:schemeClr>
          </a:gs>
          <a:gs pos="100000">
            <a:schemeClr val="phClr">
              <a:shade val="62000"/>
              <a:satMod val="170000"/>
            </a:schemeClr>
          </a:gs>
        </a:gsLst>
        <a:path path="circle">
          <a:fillToRect l="50000" t="50000" r="50000" b="5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phClr">
              <a:shade val="80000"/>
            </a:schemeClr>
          </a:contourClr>
        </a:sp3d>
      </a:effectStyle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60000"/>
              <a:satMod val="355000"/>
            </a:schemeClr>
          </a:gs>
          <a:gs pos="40000">
            <a:schemeClr val="phClr">
              <a:tint val="85000"/>
              <a:satMod val="320000"/>
            </a:schemeClr>
          </a:gs>
          <a:gs pos="100000">
            <a:schemeClr val="phClr">
              <a:shade val="55000"/>
              <a:satMod val="300000"/>
            </a:schemeClr>
          </a:gs>
        </a:gsLst>
        <a:path path="circle">
          <a:fillToRect l="-24500" t="-20000" r="124500" b="120000"/>
        </a:path>
      </a:gradFill>
      <a:blipFill>
        <a:blip xmlns:r="http://schemas.openxmlformats.org/officeDocument/2006/relationships" r:embed="rId1">
          <a:duotone>
            <a:schemeClr val="phClr">
              <a:shade val="9000"/>
              <a:satMod val="300000"/>
            </a:schemeClr>
            <a:schemeClr val="phClr">
              <a:tint val="90000"/>
              <a:satMod val="225000"/>
            </a:schemeClr>
          </a:duotone>
        </a:blip>
        <a:tile tx="0" ty="0" sx="90000" sy="90000" flip="xy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Solstice">
    <a:fillStyleLst>
      <a:solidFill>
        <a:schemeClr val="phClr"/>
      </a:solidFill>
      <a:gradFill rotWithShape="1">
        <a:gsLst>
          <a:gs pos="0">
            <a:schemeClr val="phClr">
              <a:tint val="35000"/>
              <a:satMod val="253000"/>
            </a:schemeClr>
          </a:gs>
          <a:gs pos="50000">
            <a:schemeClr val="phClr">
              <a:tint val="42000"/>
              <a:satMod val="255000"/>
            </a:schemeClr>
          </a:gs>
          <a:gs pos="97000">
            <a:schemeClr val="phClr">
              <a:tint val="53000"/>
              <a:satMod val="260000"/>
            </a:schemeClr>
          </a:gs>
          <a:gs pos="100000">
            <a:schemeClr val="phClr">
              <a:tint val="56000"/>
              <a:satMod val="275000"/>
            </a:schemeClr>
          </a:gs>
        </a:gsLst>
        <a:path path="circle">
          <a:fillToRect l="50000" t="50000" r="50000" b="50000"/>
        </a:path>
      </a:gradFill>
      <a:gradFill rotWithShape="1">
        <a:gsLst>
          <a:gs pos="0">
            <a:schemeClr val="phClr">
              <a:tint val="92000"/>
              <a:satMod val="170000"/>
            </a:schemeClr>
          </a:gs>
          <a:gs pos="15000">
            <a:schemeClr val="phClr">
              <a:tint val="92000"/>
              <a:shade val="99000"/>
              <a:satMod val="170000"/>
            </a:schemeClr>
          </a:gs>
          <a:gs pos="62000">
            <a:schemeClr val="phClr">
              <a:tint val="96000"/>
              <a:shade val="80000"/>
              <a:satMod val="170000"/>
            </a:schemeClr>
          </a:gs>
          <a:gs pos="97000">
            <a:schemeClr val="phClr">
              <a:tint val="98000"/>
              <a:shade val="63000"/>
              <a:satMod val="170000"/>
            </a:schemeClr>
          </a:gs>
          <a:gs pos="100000">
            <a:schemeClr val="phClr">
              <a:shade val="62000"/>
              <a:satMod val="170000"/>
            </a:schemeClr>
          </a:gs>
        </a:gsLst>
        <a:path path="circle">
          <a:fillToRect l="50000" t="50000" r="50000" b="5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phClr">
              <a:shade val="80000"/>
            </a:schemeClr>
          </a:contourClr>
        </a:sp3d>
      </a:effectStyle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60000"/>
              <a:satMod val="355000"/>
            </a:schemeClr>
          </a:gs>
          <a:gs pos="40000">
            <a:schemeClr val="phClr">
              <a:tint val="85000"/>
              <a:satMod val="320000"/>
            </a:schemeClr>
          </a:gs>
          <a:gs pos="100000">
            <a:schemeClr val="phClr">
              <a:shade val="55000"/>
              <a:satMod val="300000"/>
            </a:schemeClr>
          </a:gs>
        </a:gsLst>
        <a:path path="circle">
          <a:fillToRect l="-24500" t="-20000" r="124500" b="120000"/>
        </a:path>
      </a:gradFill>
      <a:blipFill>
        <a:blip xmlns:r="http://schemas.openxmlformats.org/officeDocument/2006/relationships" r:embed="rId1">
          <a:duotone>
            <a:schemeClr val="phClr">
              <a:shade val="9000"/>
              <a:satMod val="300000"/>
            </a:schemeClr>
            <a:schemeClr val="phClr">
              <a:tint val="90000"/>
              <a:satMod val="225000"/>
            </a:schemeClr>
          </a:duotone>
        </a:blip>
        <a:tile tx="0" ty="0" sx="90000" sy="90000" flip="xy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Solstice">
    <a:fillStyleLst>
      <a:solidFill>
        <a:schemeClr val="phClr"/>
      </a:solidFill>
      <a:gradFill rotWithShape="1">
        <a:gsLst>
          <a:gs pos="0">
            <a:schemeClr val="phClr">
              <a:tint val="35000"/>
              <a:satMod val="253000"/>
            </a:schemeClr>
          </a:gs>
          <a:gs pos="50000">
            <a:schemeClr val="phClr">
              <a:tint val="42000"/>
              <a:satMod val="255000"/>
            </a:schemeClr>
          </a:gs>
          <a:gs pos="97000">
            <a:schemeClr val="phClr">
              <a:tint val="53000"/>
              <a:satMod val="260000"/>
            </a:schemeClr>
          </a:gs>
          <a:gs pos="100000">
            <a:schemeClr val="phClr">
              <a:tint val="56000"/>
              <a:satMod val="275000"/>
            </a:schemeClr>
          </a:gs>
        </a:gsLst>
        <a:path path="circle">
          <a:fillToRect l="50000" t="50000" r="50000" b="50000"/>
        </a:path>
      </a:gradFill>
      <a:gradFill rotWithShape="1">
        <a:gsLst>
          <a:gs pos="0">
            <a:schemeClr val="phClr">
              <a:tint val="92000"/>
              <a:satMod val="170000"/>
            </a:schemeClr>
          </a:gs>
          <a:gs pos="15000">
            <a:schemeClr val="phClr">
              <a:tint val="92000"/>
              <a:shade val="99000"/>
              <a:satMod val="170000"/>
            </a:schemeClr>
          </a:gs>
          <a:gs pos="62000">
            <a:schemeClr val="phClr">
              <a:tint val="96000"/>
              <a:shade val="80000"/>
              <a:satMod val="170000"/>
            </a:schemeClr>
          </a:gs>
          <a:gs pos="97000">
            <a:schemeClr val="phClr">
              <a:tint val="98000"/>
              <a:shade val="63000"/>
              <a:satMod val="170000"/>
            </a:schemeClr>
          </a:gs>
          <a:gs pos="100000">
            <a:schemeClr val="phClr">
              <a:shade val="62000"/>
              <a:satMod val="170000"/>
            </a:schemeClr>
          </a:gs>
        </a:gsLst>
        <a:path path="circle">
          <a:fillToRect l="50000" t="50000" r="50000" b="5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phClr">
              <a:shade val="80000"/>
            </a:schemeClr>
          </a:contourClr>
        </a:sp3d>
      </a:effectStyle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60000"/>
              <a:satMod val="355000"/>
            </a:schemeClr>
          </a:gs>
          <a:gs pos="40000">
            <a:schemeClr val="phClr">
              <a:tint val="85000"/>
              <a:satMod val="320000"/>
            </a:schemeClr>
          </a:gs>
          <a:gs pos="100000">
            <a:schemeClr val="phClr">
              <a:shade val="55000"/>
              <a:satMod val="300000"/>
            </a:schemeClr>
          </a:gs>
        </a:gsLst>
        <a:path path="circle">
          <a:fillToRect l="-24500" t="-20000" r="124500" b="120000"/>
        </a:path>
      </a:gradFill>
      <a:blipFill>
        <a:blip xmlns:r="http://schemas.openxmlformats.org/officeDocument/2006/relationships" r:embed="rId1">
          <a:duotone>
            <a:schemeClr val="phClr">
              <a:shade val="9000"/>
              <a:satMod val="300000"/>
            </a:schemeClr>
            <a:schemeClr val="phClr">
              <a:tint val="90000"/>
              <a:satMod val="225000"/>
            </a:schemeClr>
          </a:duotone>
        </a:blip>
        <a:tile tx="0" ty="0" sx="90000" sy="90000" flip="xy" algn="tl"/>
      </a:blipFill>
    </a:bgFillStyleLst>
  </a:fmtScheme>
</a:themeOverride>
</file>

<file path=ppt/theme/themeOverride5.xml><?xml version="1.0" encoding="utf-8"?>
<a:themeOverride xmlns:a="http://schemas.openxmlformats.org/drawingml/2006/main">
  <a:clrScheme name="Brooking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Brookings">
    <a:majorFont>
      <a:latin typeface="Georgia"/>
      <a:ea typeface="ヒラギノ明朝 Pro W3"/>
      <a:cs typeface="ヒラギノ明朝 Pro W3"/>
    </a:majorFont>
    <a:minorFont>
      <a:latin typeface="Arial"/>
      <a:ea typeface="ヒラギノ角ゴ Pro W3"/>
      <a:cs typeface="ヒラギノ角ゴ Pro W3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5083</TotalTime>
  <Words>939</Words>
  <Application>Microsoft Office PowerPoint</Application>
  <PresentationFormat>On-screen Show (4:3)</PresentationFormat>
  <Paragraphs>150</Paragraphs>
  <Slides>31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Solstice</vt:lpstr>
      <vt:lpstr>Worksheet</vt:lpstr>
      <vt:lpstr>Chart</vt:lpstr>
      <vt:lpstr>The Demographic Revolution and Welfare Policy</vt:lpstr>
      <vt:lpstr>Outline</vt:lpstr>
      <vt:lpstr>Taiwan’s Fertility Crisis (TFR)</vt:lpstr>
      <vt:lpstr>Taiwan’s Fertility Crisis (Monthly Births)</vt:lpstr>
      <vt:lpstr>Taiwan’s Fertility Future (Projections)</vt:lpstr>
      <vt:lpstr>Taiwan’s Fertility Future</vt:lpstr>
      <vt:lpstr>Low Fertility Trap</vt:lpstr>
      <vt:lpstr>Rapid Aging</vt:lpstr>
      <vt:lpstr>Rapid Aging (Population of 65+)</vt:lpstr>
      <vt:lpstr>Rapid Aging (Population of 65+)</vt:lpstr>
      <vt:lpstr>Rapid Aging (Median Age)</vt:lpstr>
      <vt:lpstr>Changing Age Structure (2012)</vt:lpstr>
      <vt:lpstr>Changing Age Structure (2060)</vt:lpstr>
      <vt:lpstr>Changing Age Structure (2012 vs. 2060)</vt:lpstr>
      <vt:lpstr>Changing Age Structure (2012-2060)</vt:lpstr>
      <vt:lpstr>National Transfer Account</vt:lpstr>
      <vt:lpstr>Per Capita Labor Income and Consumption, Taiwan (2003)</vt:lpstr>
      <vt:lpstr>Life Cycle Change, 1980 vs. 2000 (Indexed)</vt:lpstr>
      <vt:lpstr>Life Cycle Change (Prime Working Year Consumption/Income Ratio)</vt:lpstr>
      <vt:lpstr>Later Entry and Earlier Exit (First/Last Age Earning at a Proportion of Peak Income)</vt:lpstr>
      <vt:lpstr>PowerPoint Presentation</vt:lpstr>
      <vt:lpstr>PowerPoint Presentation</vt:lpstr>
      <vt:lpstr>Life-cycle Consumption and Income US 2000</vt:lpstr>
      <vt:lpstr>Changing Age Structure (2012-2060)</vt:lpstr>
      <vt:lpstr>Changing Age Structure (2012-2060)</vt:lpstr>
      <vt:lpstr>A Very Challenging Future</vt:lpstr>
      <vt:lpstr>Welfare Policies</vt:lpstr>
      <vt:lpstr>Population is Destiny</vt:lpstr>
      <vt:lpstr>Pace of Aging, Selected Countries</vt:lpstr>
      <vt:lpstr> A Dire Strait? </vt:lpstr>
      <vt:lpstr>Thank you!</vt:lpstr>
    </vt:vector>
  </TitlesOfParts>
  <Company>University of California, Irvine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Wang Feng</dc:creator>
  <cp:lastModifiedBy>Anne Carter Mulligan</cp:lastModifiedBy>
  <cp:revision>357</cp:revision>
  <dcterms:created xsi:type="dcterms:W3CDTF">2013-03-07T00:11:48Z</dcterms:created>
  <dcterms:modified xsi:type="dcterms:W3CDTF">2014-01-09T16:22:17Z</dcterms:modified>
</cp:coreProperties>
</file>